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0"/>
  </p:notesMasterIdLst>
  <p:sldIdLst>
    <p:sldId id="5057" r:id="rId2"/>
    <p:sldId id="5058" r:id="rId3"/>
    <p:sldId id="5060" r:id="rId4"/>
    <p:sldId id="5061" r:id="rId5"/>
    <p:sldId id="5062" r:id="rId6"/>
    <p:sldId id="5065" r:id="rId7"/>
    <p:sldId id="5066" r:id="rId8"/>
    <p:sldId id="5070" r:id="rId9"/>
    <p:sldId id="5072" r:id="rId10"/>
    <p:sldId id="5079" r:id="rId11"/>
    <p:sldId id="5087" r:id="rId12"/>
    <p:sldId id="5088" r:id="rId13"/>
    <p:sldId id="5089" r:id="rId14"/>
    <p:sldId id="5092" r:id="rId15"/>
    <p:sldId id="5090" r:id="rId16"/>
    <p:sldId id="5091" r:id="rId17"/>
    <p:sldId id="5097" r:id="rId18"/>
    <p:sldId id="5096" r:id="rId19"/>
    <p:sldId id="5101" r:id="rId20"/>
    <p:sldId id="5103" r:id="rId21"/>
    <p:sldId id="5105" r:id="rId22"/>
    <p:sldId id="5106" r:id="rId23"/>
    <p:sldId id="670" r:id="rId24"/>
    <p:sldId id="674" r:id="rId25"/>
    <p:sldId id="676" r:id="rId26"/>
    <p:sldId id="716" r:id="rId27"/>
    <p:sldId id="5109" r:id="rId28"/>
    <p:sldId id="5110" r:id="rId29"/>
    <p:sldId id="5063" r:id="rId30"/>
    <p:sldId id="5064" r:id="rId31"/>
    <p:sldId id="5059" r:id="rId32"/>
    <p:sldId id="712" r:id="rId33"/>
    <p:sldId id="713" r:id="rId34"/>
    <p:sldId id="714" r:id="rId35"/>
    <p:sldId id="5111" r:id="rId36"/>
    <p:sldId id="5112" r:id="rId37"/>
    <p:sldId id="684" r:id="rId38"/>
    <p:sldId id="5113" r:id="rId39"/>
    <p:sldId id="5114" r:id="rId40"/>
    <p:sldId id="5115" r:id="rId41"/>
    <p:sldId id="685" r:id="rId42"/>
    <p:sldId id="708" r:id="rId43"/>
    <p:sldId id="709" r:id="rId44"/>
    <p:sldId id="270" r:id="rId45"/>
    <p:sldId id="5071" r:id="rId46"/>
    <p:sldId id="5073" r:id="rId47"/>
    <p:sldId id="261" r:id="rId48"/>
    <p:sldId id="5116" r:id="rId49"/>
    <p:sldId id="5117" r:id="rId50"/>
    <p:sldId id="5118" r:id="rId51"/>
    <p:sldId id="5119" r:id="rId52"/>
    <p:sldId id="5120" r:id="rId53"/>
    <p:sldId id="338" r:id="rId54"/>
    <p:sldId id="5121" r:id="rId55"/>
    <p:sldId id="5068" r:id="rId56"/>
    <p:sldId id="5067" r:id="rId57"/>
    <p:sldId id="5069" r:id="rId58"/>
    <p:sldId id="715"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0" userDrawn="1">
          <p15:clr>
            <a:srgbClr val="A4A3A4"/>
          </p15:clr>
        </p15:guide>
        <p15:guide id="2" pos="2803" userDrawn="1">
          <p15:clr>
            <a:srgbClr val="A4A3A4"/>
          </p15:clr>
        </p15:guide>
      </p15:sldGuideLst>
    </p:ext>
    <p:ext uri="{2D200454-40CA-4A62-9FC3-DE9A4176ACB9}">
      <p15:notesGuideLst xmlns:p15="http://schemas.microsoft.com/office/powerpoint/2012/main">
        <p15:guide id="1" orient="horz" pos="3174">
          <p15:clr>
            <a:srgbClr val="A4A3A4"/>
          </p15:clr>
        </p15:guide>
        <p15:guide id="2" pos="210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9E7"/>
    <a:srgbClr val="01C0B0"/>
    <a:srgbClr val="04B0BE"/>
    <a:srgbClr val="04BE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7" autoAdjust="0"/>
    <p:restoredTop sz="94660"/>
  </p:normalViewPr>
  <p:slideViewPr>
    <p:cSldViewPr snapToGrid="0" showGuides="1">
      <p:cViewPr varScale="1">
        <p:scale>
          <a:sx n="64" d="100"/>
          <a:sy n="64" d="100"/>
        </p:scale>
        <p:origin x="504" y="32"/>
      </p:cViewPr>
      <p:guideLst>
        <p:guide orient="horz" pos="2380"/>
        <p:guide pos="2803"/>
      </p:guideLst>
    </p:cSldViewPr>
  </p:slid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57" d="100"/>
          <a:sy n="57" d="100"/>
        </p:scale>
        <p:origin x="2808" y="36"/>
      </p:cViewPr>
      <p:guideLst>
        <p:guide orient="horz" pos="3174"/>
        <p:guide pos="210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E8A95-114D-4BB9-A729-058920B2735F}" type="datetimeFigureOut">
              <a:rPr lang="zh-CN" altLang="en-US" smtClean="0"/>
              <a:pPr/>
              <a:t>2020/5/24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8029B-87F6-42DD-8185-B8A2A8D30728}" type="slidenum">
              <a:rPr lang="zh-CN" altLang="en-US" smtClean="0"/>
              <a:pPr/>
              <a:t>‹#›</a:t>
            </a:fld>
            <a:endParaRPr lang="zh-CN" altLang="en-US"/>
          </a:p>
        </p:txBody>
      </p:sp>
    </p:spTree>
    <p:extLst>
      <p:ext uri="{BB962C8B-B14F-4D97-AF65-F5344CB8AC3E}">
        <p14:creationId xmlns:p14="http://schemas.microsoft.com/office/powerpoint/2010/main" val="3911531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51736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479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54796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94343020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1715459077"/>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249031259"/>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224141775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351285906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202999247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205772219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182566467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304304754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6374881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AAD024-C6D2-498C-B6F9-0F94E70CC562}" type="datetimeFigureOut">
              <a:rPr lang="zh-CN" altLang="en-US" smtClean="0"/>
              <a:pPr/>
              <a:t>2020/5/24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184085818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AD024-C6D2-498C-B6F9-0F94E70CC562}" type="datetimeFigureOut">
              <a:rPr lang="zh-CN" altLang="en-US" smtClean="0"/>
              <a:pPr/>
              <a:t>2020/5/24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CCF6A-2F56-44E6-80EA-DDB34B141F0F}" type="slidenum">
              <a:rPr lang="zh-CN" altLang="en-US" smtClean="0"/>
              <a:pPr/>
              <a:t>‹#›</a:t>
            </a:fld>
            <a:endParaRPr lang="zh-CN" altLang="en-US"/>
          </a:p>
        </p:txBody>
      </p:sp>
    </p:spTree>
    <p:extLst>
      <p:ext uri="{BB962C8B-B14F-4D97-AF65-F5344CB8AC3E}">
        <p14:creationId xmlns:p14="http://schemas.microsoft.com/office/powerpoint/2010/main" val="3920093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bbs.szdpbd.com/thread-183-1-1.html" TargetMode="Externa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hyperlink" Target="http://adfuns.com/read.php?1212"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6717" y="2480816"/>
            <a:ext cx="2051428" cy="1896374"/>
          </a:xfrm>
          <a:prstGeom prst="rect">
            <a:avLst/>
          </a:prstGeom>
          <a:solidFill>
            <a:srgbClr val="02B9E7"/>
          </a:solidFill>
          <a:ln>
            <a:noFill/>
          </a:ln>
        </p:spPr>
        <p:txBody>
          <a:bodyPr vert="horz" wrap="square" lIns="68549" tIns="34274" rIns="68549" bIns="34274" numCol="1" anchor="t" anchorCtr="0" compatLnSpc="1"/>
          <a:lstStyle/>
          <a:p>
            <a:endParaRPr lang="zh-CN" altLang="en-US" sz="1350"/>
          </a:p>
        </p:txBody>
      </p:sp>
      <p:sp>
        <p:nvSpPr>
          <p:cNvPr id="13" name="Oval 9"/>
          <p:cNvSpPr>
            <a:spLocks noChangeArrowheads="1"/>
          </p:cNvSpPr>
          <p:nvPr/>
        </p:nvSpPr>
        <p:spPr bwMode="auto">
          <a:xfrm>
            <a:off x="577117" y="3029818"/>
            <a:ext cx="825176" cy="831062"/>
          </a:xfrm>
          <a:prstGeom prst="ellipse">
            <a:avLst/>
          </a:prstGeom>
          <a:solidFill>
            <a:srgbClr val="FFFFFF"/>
          </a:solidFill>
          <a:ln w="10" cap="flat">
            <a:solidFill>
              <a:srgbClr val="FFFFFF"/>
            </a:solidFill>
            <a:prstDash val="solid"/>
            <a:miter lim="800000"/>
          </a:ln>
        </p:spPr>
        <p:txBody>
          <a:bodyPr vert="horz" wrap="square" lIns="68549" tIns="34274" rIns="68549" bIns="34274" numCol="1" anchor="t" anchorCtr="0" compatLnSpc="1"/>
          <a:lstStyle/>
          <a:p>
            <a:endParaRPr lang="zh-CN" altLang="en-US" sz="1350"/>
          </a:p>
        </p:txBody>
      </p:sp>
      <p:sp>
        <p:nvSpPr>
          <p:cNvPr id="43" name="TextBox 42"/>
          <p:cNvSpPr txBox="1"/>
          <p:nvPr/>
        </p:nvSpPr>
        <p:spPr>
          <a:xfrm>
            <a:off x="2295341" y="3248786"/>
            <a:ext cx="4934539" cy="853406"/>
          </a:xfrm>
          <a:prstGeom prst="rect">
            <a:avLst/>
          </a:prstGeom>
          <a:noFill/>
        </p:spPr>
        <p:txBody>
          <a:bodyPr wrap="square" lIns="68549" tIns="34274" rIns="68549" bIns="34274" rtlCol="0">
            <a:spAutoFit/>
          </a:bodyPr>
          <a:lstStyle/>
          <a:p>
            <a:r>
              <a:rPr lang="zh-CN" altLang="en-US" sz="5096" b="1" dirty="0">
                <a:solidFill>
                  <a:srgbClr val="02B9E7"/>
                </a:solidFill>
                <a:latin typeface="+mj-ea"/>
                <a:ea typeface="+mj-ea"/>
              </a:rPr>
              <a:t>扩展接入网安全</a:t>
            </a:r>
          </a:p>
        </p:txBody>
      </p:sp>
      <p:sp>
        <p:nvSpPr>
          <p:cNvPr id="44" name="TextBox 43"/>
          <p:cNvSpPr txBox="1"/>
          <p:nvPr/>
        </p:nvSpPr>
        <p:spPr>
          <a:xfrm>
            <a:off x="2326547" y="2651807"/>
            <a:ext cx="1196501" cy="484716"/>
          </a:xfrm>
          <a:prstGeom prst="rect">
            <a:avLst/>
          </a:prstGeom>
          <a:noFill/>
        </p:spPr>
        <p:txBody>
          <a:bodyPr wrap="square" lIns="68549" tIns="34274" rIns="68549" bIns="34274" rtlCol="0">
            <a:spAutoFit/>
          </a:bodyPr>
          <a:lstStyle/>
          <a:p>
            <a:r>
              <a:rPr lang="en-US" altLang="zh-CN" sz="2700" dirty="0">
                <a:solidFill>
                  <a:srgbClr val="02B9E7"/>
                </a:solidFill>
                <a:latin typeface="+mn-ea"/>
              </a:rPr>
              <a:t>5.4</a:t>
            </a:r>
            <a:r>
              <a:rPr lang="zh-CN" altLang="en-US" sz="2700" dirty="0">
                <a:solidFill>
                  <a:srgbClr val="02B9E7"/>
                </a:solidFill>
                <a:latin typeface="+mn-ea"/>
              </a:rPr>
              <a:t> </a:t>
            </a:r>
          </a:p>
        </p:txBody>
      </p:sp>
      <p:sp>
        <p:nvSpPr>
          <p:cNvPr id="53" name="Freeform 40"/>
          <p:cNvSpPr>
            <a:spLocks noEditPoints="1"/>
          </p:cNvSpPr>
          <p:nvPr/>
        </p:nvSpPr>
        <p:spPr bwMode="auto">
          <a:xfrm>
            <a:off x="695435" y="3248785"/>
            <a:ext cx="588540" cy="393128"/>
          </a:xfrm>
          <a:custGeom>
            <a:avLst/>
            <a:gdLst>
              <a:gd name="T0" fmla="*/ 544 w 564"/>
              <a:gd name="T1" fmla="*/ 27 h 376"/>
              <a:gd name="T2" fmla="*/ 544 w 564"/>
              <a:gd name="T3" fmla="*/ 309 h 376"/>
              <a:gd name="T4" fmla="*/ 536 w 564"/>
              <a:gd name="T5" fmla="*/ 309 h 376"/>
              <a:gd name="T6" fmla="*/ 518 w 564"/>
              <a:gd name="T7" fmla="*/ 308 h 376"/>
              <a:gd name="T8" fmla="*/ 285 w 564"/>
              <a:gd name="T9" fmla="*/ 367 h 376"/>
              <a:gd name="T10" fmla="*/ 282 w 564"/>
              <a:gd name="T11" fmla="*/ 368 h 376"/>
              <a:gd name="T12" fmla="*/ 279 w 564"/>
              <a:gd name="T13" fmla="*/ 367 h 376"/>
              <a:gd name="T14" fmla="*/ 46 w 564"/>
              <a:gd name="T15" fmla="*/ 308 h 376"/>
              <a:gd name="T16" fmla="*/ 28 w 564"/>
              <a:gd name="T17" fmla="*/ 309 h 376"/>
              <a:gd name="T18" fmla="*/ 20 w 564"/>
              <a:gd name="T19" fmla="*/ 309 h 376"/>
              <a:gd name="T20" fmla="*/ 20 w 564"/>
              <a:gd name="T21" fmla="*/ 27 h 376"/>
              <a:gd name="T22" fmla="*/ 0 w 564"/>
              <a:gd name="T23" fmla="*/ 27 h 376"/>
              <a:gd name="T24" fmla="*/ 0 w 564"/>
              <a:gd name="T25" fmla="*/ 320 h 376"/>
              <a:gd name="T26" fmla="*/ 282 w 564"/>
              <a:gd name="T27" fmla="*/ 376 h 376"/>
              <a:gd name="T28" fmla="*/ 564 w 564"/>
              <a:gd name="T29" fmla="*/ 320 h 376"/>
              <a:gd name="T30" fmla="*/ 564 w 564"/>
              <a:gd name="T31" fmla="*/ 27 h 376"/>
              <a:gd name="T32" fmla="*/ 544 w 564"/>
              <a:gd name="T33" fmla="*/ 27 h 376"/>
              <a:gd name="T34" fmla="*/ 272 w 564"/>
              <a:gd name="T35" fmla="*/ 319 h 376"/>
              <a:gd name="T36" fmla="*/ 272 w 564"/>
              <a:gd name="T37" fmla="*/ 63 h 376"/>
              <a:gd name="T38" fmla="*/ 77 w 564"/>
              <a:gd name="T39" fmla="*/ 1 h 376"/>
              <a:gd name="T40" fmla="*/ 77 w 564"/>
              <a:gd name="T41" fmla="*/ 269 h 376"/>
              <a:gd name="T42" fmla="*/ 84 w 564"/>
              <a:gd name="T43" fmla="*/ 269 h 376"/>
              <a:gd name="T44" fmla="*/ 272 w 564"/>
              <a:gd name="T45" fmla="*/ 319 h 376"/>
              <a:gd name="T46" fmla="*/ 487 w 564"/>
              <a:gd name="T47" fmla="*/ 269 h 376"/>
              <a:gd name="T48" fmla="*/ 487 w 564"/>
              <a:gd name="T49" fmla="*/ 1 h 376"/>
              <a:gd name="T50" fmla="*/ 292 w 564"/>
              <a:gd name="T51" fmla="*/ 63 h 376"/>
              <a:gd name="T52" fmla="*/ 292 w 564"/>
              <a:gd name="T53" fmla="*/ 319 h 376"/>
              <a:gd name="T54" fmla="*/ 480 w 564"/>
              <a:gd name="T55" fmla="*/ 269 h 376"/>
              <a:gd name="T56" fmla="*/ 487 w 564"/>
              <a:gd name="T57" fmla="*/ 269 h 376"/>
              <a:gd name="T58" fmla="*/ 282 w 564"/>
              <a:gd name="T59" fmla="*/ 361 h 376"/>
              <a:gd name="T60" fmla="*/ 531 w 564"/>
              <a:gd name="T61" fmla="*/ 302 h 376"/>
              <a:gd name="T62" fmla="*/ 531 w 564"/>
              <a:gd name="T63" fmla="*/ 5 h 376"/>
              <a:gd name="T64" fmla="*/ 501 w 564"/>
              <a:gd name="T65" fmla="*/ 5 h 376"/>
              <a:gd name="T66" fmla="*/ 501 w 564"/>
              <a:gd name="T67" fmla="*/ 283 h 376"/>
              <a:gd name="T68" fmla="*/ 493 w 564"/>
              <a:gd name="T69" fmla="*/ 282 h 376"/>
              <a:gd name="T70" fmla="*/ 478 w 564"/>
              <a:gd name="T71" fmla="*/ 282 h 376"/>
              <a:gd name="T72" fmla="*/ 287 w 564"/>
              <a:gd name="T73" fmla="*/ 337 h 376"/>
              <a:gd name="T74" fmla="*/ 282 w 564"/>
              <a:gd name="T75" fmla="*/ 340 h 376"/>
              <a:gd name="T76" fmla="*/ 277 w 564"/>
              <a:gd name="T77" fmla="*/ 337 h 376"/>
              <a:gd name="T78" fmla="*/ 86 w 564"/>
              <a:gd name="T79" fmla="*/ 282 h 376"/>
              <a:gd name="T80" fmla="*/ 71 w 564"/>
              <a:gd name="T81" fmla="*/ 282 h 376"/>
              <a:gd name="T82" fmla="*/ 63 w 564"/>
              <a:gd name="T83" fmla="*/ 283 h 376"/>
              <a:gd name="T84" fmla="*/ 63 w 564"/>
              <a:gd name="T85" fmla="*/ 5 h 376"/>
              <a:gd name="T86" fmla="*/ 33 w 564"/>
              <a:gd name="T87" fmla="*/ 5 h 376"/>
              <a:gd name="T88" fmla="*/ 33 w 564"/>
              <a:gd name="T89" fmla="*/ 302 h 376"/>
              <a:gd name="T90" fmla="*/ 282 w 564"/>
              <a:gd name="T91" fmla="*/ 36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4" h="376">
                <a:moveTo>
                  <a:pt x="544" y="27"/>
                </a:moveTo>
                <a:lnTo>
                  <a:pt x="544" y="309"/>
                </a:lnTo>
                <a:lnTo>
                  <a:pt x="536" y="309"/>
                </a:lnTo>
                <a:cubicBezTo>
                  <a:pt x="530" y="308"/>
                  <a:pt x="524" y="308"/>
                  <a:pt x="518" y="308"/>
                </a:cubicBezTo>
                <a:cubicBezTo>
                  <a:pt x="440" y="308"/>
                  <a:pt x="357" y="329"/>
                  <a:pt x="285" y="367"/>
                </a:cubicBezTo>
                <a:lnTo>
                  <a:pt x="282" y="368"/>
                </a:lnTo>
                <a:lnTo>
                  <a:pt x="279" y="367"/>
                </a:lnTo>
                <a:cubicBezTo>
                  <a:pt x="207" y="329"/>
                  <a:pt x="124" y="308"/>
                  <a:pt x="46" y="308"/>
                </a:cubicBezTo>
                <a:cubicBezTo>
                  <a:pt x="40" y="308"/>
                  <a:pt x="34" y="308"/>
                  <a:pt x="28" y="309"/>
                </a:cubicBezTo>
                <a:lnTo>
                  <a:pt x="20" y="309"/>
                </a:lnTo>
                <a:lnTo>
                  <a:pt x="20" y="27"/>
                </a:lnTo>
                <a:cubicBezTo>
                  <a:pt x="13" y="27"/>
                  <a:pt x="6" y="27"/>
                  <a:pt x="0" y="27"/>
                </a:cubicBezTo>
                <a:lnTo>
                  <a:pt x="0" y="320"/>
                </a:lnTo>
                <a:cubicBezTo>
                  <a:pt x="94" y="317"/>
                  <a:pt x="194" y="338"/>
                  <a:pt x="282" y="376"/>
                </a:cubicBezTo>
                <a:cubicBezTo>
                  <a:pt x="370" y="338"/>
                  <a:pt x="470" y="317"/>
                  <a:pt x="564" y="320"/>
                </a:cubicBezTo>
                <a:lnTo>
                  <a:pt x="564" y="27"/>
                </a:lnTo>
                <a:cubicBezTo>
                  <a:pt x="558" y="27"/>
                  <a:pt x="551" y="27"/>
                  <a:pt x="544" y="27"/>
                </a:cubicBezTo>
                <a:close/>
                <a:moveTo>
                  <a:pt x="272" y="319"/>
                </a:moveTo>
                <a:lnTo>
                  <a:pt x="272" y="63"/>
                </a:lnTo>
                <a:cubicBezTo>
                  <a:pt x="212" y="22"/>
                  <a:pt x="142" y="0"/>
                  <a:pt x="77" y="1"/>
                </a:cubicBezTo>
                <a:lnTo>
                  <a:pt x="77" y="269"/>
                </a:lnTo>
                <a:cubicBezTo>
                  <a:pt x="79" y="269"/>
                  <a:pt x="82" y="269"/>
                  <a:pt x="84" y="269"/>
                </a:cubicBezTo>
                <a:cubicBezTo>
                  <a:pt x="147" y="269"/>
                  <a:pt x="214" y="287"/>
                  <a:pt x="272" y="319"/>
                </a:cubicBezTo>
                <a:close/>
                <a:moveTo>
                  <a:pt x="487" y="269"/>
                </a:moveTo>
                <a:lnTo>
                  <a:pt x="487" y="1"/>
                </a:lnTo>
                <a:cubicBezTo>
                  <a:pt x="422" y="0"/>
                  <a:pt x="352" y="22"/>
                  <a:pt x="292" y="63"/>
                </a:cubicBezTo>
                <a:lnTo>
                  <a:pt x="292" y="319"/>
                </a:lnTo>
                <a:cubicBezTo>
                  <a:pt x="350" y="287"/>
                  <a:pt x="417" y="269"/>
                  <a:pt x="480" y="269"/>
                </a:cubicBezTo>
                <a:cubicBezTo>
                  <a:pt x="482" y="269"/>
                  <a:pt x="485" y="269"/>
                  <a:pt x="487" y="269"/>
                </a:cubicBezTo>
                <a:close/>
                <a:moveTo>
                  <a:pt x="282" y="361"/>
                </a:moveTo>
                <a:cubicBezTo>
                  <a:pt x="362" y="318"/>
                  <a:pt x="451" y="299"/>
                  <a:pt x="531" y="302"/>
                </a:cubicBezTo>
                <a:lnTo>
                  <a:pt x="531" y="5"/>
                </a:lnTo>
                <a:cubicBezTo>
                  <a:pt x="521" y="5"/>
                  <a:pt x="511" y="5"/>
                  <a:pt x="501" y="5"/>
                </a:cubicBezTo>
                <a:lnTo>
                  <a:pt x="501" y="283"/>
                </a:lnTo>
                <a:lnTo>
                  <a:pt x="493" y="282"/>
                </a:lnTo>
                <a:cubicBezTo>
                  <a:pt x="488" y="282"/>
                  <a:pt x="483" y="282"/>
                  <a:pt x="478" y="282"/>
                </a:cubicBezTo>
                <a:cubicBezTo>
                  <a:pt x="414" y="282"/>
                  <a:pt x="346" y="301"/>
                  <a:pt x="287" y="337"/>
                </a:cubicBezTo>
                <a:lnTo>
                  <a:pt x="282" y="340"/>
                </a:lnTo>
                <a:lnTo>
                  <a:pt x="277" y="337"/>
                </a:lnTo>
                <a:cubicBezTo>
                  <a:pt x="218" y="301"/>
                  <a:pt x="150" y="282"/>
                  <a:pt x="86" y="282"/>
                </a:cubicBezTo>
                <a:cubicBezTo>
                  <a:pt x="81" y="282"/>
                  <a:pt x="76" y="282"/>
                  <a:pt x="71" y="282"/>
                </a:cubicBezTo>
                <a:lnTo>
                  <a:pt x="63" y="283"/>
                </a:lnTo>
                <a:lnTo>
                  <a:pt x="63" y="5"/>
                </a:lnTo>
                <a:cubicBezTo>
                  <a:pt x="53" y="5"/>
                  <a:pt x="43" y="5"/>
                  <a:pt x="33" y="5"/>
                </a:cubicBezTo>
                <a:lnTo>
                  <a:pt x="33" y="302"/>
                </a:lnTo>
                <a:cubicBezTo>
                  <a:pt x="113" y="299"/>
                  <a:pt x="202" y="318"/>
                  <a:pt x="282" y="361"/>
                </a:cubicBezTo>
                <a:close/>
              </a:path>
            </a:pathLst>
          </a:custGeom>
          <a:solidFill>
            <a:srgbClr val="02B9E7"/>
          </a:solidFill>
          <a:ln>
            <a:noFill/>
          </a:ln>
        </p:spPr>
        <p:txBody>
          <a:bodyPr vert="horz" wrap="square" lIns="68549" tIns="34274" rIns="68549" bIns="34274" numCol="1" anchor="t" anchorCtr="0" compatLnSpc="1"/>
          <a:lstStyle/>
          <a:p>
            <a:endParaRPr lang="zh-CN" altLang="en-US" sz="1350"/>
          </a:p>
        </p:txBody>
      </p:sp>
      <p:sp>
        <p:nvSpPr>
          <p:cNvPr id="6" name="矩形 5"/>
          <p:cNvSpPr/>
          <p:nvPr/>
        </p:nvSpPr>
        <p:spPr>
          <a:xfrm>
            <a:off x="7229881" y="327684"/>
            <a:ext cx="2922104" cy="7066392"/>
          </a:xfrm>
          <a:prstGeom prst="rect">
            <a:avLst/>
          </a:prstGeom>
          <a:solidFill>
            <a:srgbClr val="02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254499327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 calcmode="lin" valueType="num">
                                      <p:cBhvr>
                                        <p:cTn id="19" dur="500" fill="hold"/>
                                        <p:tgtEl>
                                          <p:spTgt spid="53"/>
                                        </p:tgtEl>
                                        <p:attrNameLst>
                                          <p:attrName>style.rotation</p:attrName>
                                        </p:attrNameLst>
                                      </p:cBhvr>
                                      <p:tavLst>
                                        <p:tav tm="0">
                                          <p:val>
                                            <p:fltVal val="90"/>
                                          </p:val>
                                        </p:tav>
                                        <p:tav tm="100000">
                                          <p:val>
                                            <p:fltVal val="0"/>
                                          </p:val>
                                        </p:tav>
                                      </p:tavLst>
                                    </p:anim>
                                    <p:animEffect transition="in" filter="fade">
                                      <p:cBhvr>
                                        <p:cTn id="20" dur="500"/>
                                        <p:tgtEl>
                                          <p:spTgt spid="53"/>
                                        </p:tgtEl>
                                      </p:cBhvr>
                                    </p:animEffect>
                                  </p:childTnLst>
                                </p:cTn>
                              </p:par>
                              <p:par>
                                <p:cTn id="21" presetID="8" presetClass="emph" presetSubtype="0" fill="hold" grpId="1" nodeType="withEffect">
                                  <p:stCondLst>
                                    <p:cond delay="0"/>
                                  </p:stCondLst>
                                  <p:childTnLst>
                                    <p:animRot by="21600000">
                                      <p:cBhvr>
                                        <p:cTn id="22" dur="500" fill="hold"/>
                                        <p:tgtEl>
                                          <p:spTgt spid="53"/>
                                        </p:tgtEl>
                                        <p:attrNameLst>
                                          <p:attrName>r</p:attrName>
                                        </p:attrNameLst>
                                      </p:cBhvr>
                                    </p:animRo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400" fill="hold"/>
                                        <p:tgtEl>
                                          <p:spTgt spid="44"/>
                                        </p:tgtEl>
                                        <p:attrNameLst>
                                          <p:attrName>ppt_w</p:attrName>
                                        </p:attrNameLst>
                                      </p:cBhvr>
                                      <p:tavLst>
                                        <p:tav tm="0">
                                          <p:val>
                                            <p:fltVal val="0"/>
                                          </p:val>
                                        </p:tav>
                                        <p:tav tm="100000">
                                          <p:val>
                                            <p:strVal val="#ppt_w"/>
                                          </p:val>
                                        </p:tav>
                                      </p:tavLst>
                                    </p:anim>
                                    <p:anim calcmode="lin" valueType="num">
                                      <p:cBhvr>
                                        <p:cTn id="27" dur="400" fill="hold"/>
                                        <p:tgtEl>
                                          <p:spTgt spid="44"/>
                                        </p:tgtEl>
                                        <p:attrNameLst>
                                          <p:attrName>ppt_h</p:attrName>
                                        </p:attrNameLst>
                                      </p:cBhvr>
                                      <p:tavLst>
                                        <p:tav tm="0">
                                          <p:val>
                                            <p:fltVal val="0"/>
                                          </p:val>
                                        </p:tav>
                                        <p:tav tm="100000">
                                          <p:val>
                                            <p:strVal val="#ppt_h"/>
                                          </p:val>
                                        </p:tav>
                                      </p:tavLst>
                                    </p:anim>
                                    <p:anim calcmode="lin" valueType="num">
                                      <p:cBhvr>
                                        <p:cTn id="28" dur="400" fill="hold"/>
                                        <p:tgtEl>
                                          <p:spTgt spid="44"/>
                                        </p:tgtEl>
                                        <p:attrNameLst>
                                          <p:attrName>style.rotation</p:attrName>
                                        </p:attrNameLst>
                                      </p:cBhvr>
                                      <p:tavLst>
                                        <p:tav tm="0">
                                          <p:val>
                                            <p:fltVal val="90"/>
                                          </p:val>
                                        </p:tav>
                                        <p:tav tm="100000">
                                          <p:val>
                                            <p:fltVal val="0"/>
                                          </p:val>
                                        </p:tav>
                                      </p:tavLst>
                                    </p:anim>
                                    <p:animEffect transition="in" filter="fade">
                                      <p:cBhvr>
                                        <p:cTn id="29" dur="400"/>
                                        <p:tgtEl>
                                          <p:spTgt spid="44"/>
                                        </p:tgtEl>
                                      </p:cBhvr>
                                    </p:animEffect>
                                  </p:childTnLst>
                                </p:cTn>
                              </p:par>
                            </p:childTnLst>
                          </p:cTn>
                        </p:par>
                        <p:par>
                          <p:cTn id="30" fill="hold">
                            <p:stCondLst>
                              <p:cond delay="19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by="(-#ppt_w*2)" calcmode="lin" valueType="num">
                                      <p:cBhvr rctx="PPT">
                                        <p:cTn id="33" dur="250" autoRev="1" fill="hold">
                                          <p:stCondLst>
                                            <p:cond delay="0"/>
                                          </p:stCondLst>
                                        </p:cTn>
                                        <p:tgtEl>
                                          <p:spTgt spid="43"/>
                                        </p:tgtEl>
                                        <p:attrNameLst>
                                          <p:attrName>ppt_w</p:attrName>
                                        </p:attrNameLst>
                                      </p:cBhvr>
                                    </p:anim>
                                    <p:anim by="(#ppt_w*0.50)" calcmode="lin" valueType="num">
                                      <p:cBhvr>
                                        <p:cTn id="34" dur="250" decel="50000" autoRev="1" fill="hold">
                                          <p:stCondLst>
                                            <p:cond delay="0"/>
                                          </p:stCondLst>
                                        </p:cTn>
                                        <p:tgtEl>
                                          <p:spTgt spid="43"/>
                                        </p:tgtEl>
                                        <p:attrNameLst>
                                          <p:attrName>ppt_x</p:attrName>
                                        </p:attrNameLst>
                                      </p:cBhvr>
                                    </p:anim>
                                    <p:anim from="(-#ppt_h/2)" to="(#ppt_y)" calcmode="lin" valueType="num">
                                      <p:cBhvr>
                                        <p:cTn id="35" dur="500" fill="hold">
                                          <p:stCondLst>
                                            <p:cond delay="0"/>
                                          </p:stCondLst>
                                        </p:cTn>
                                        <p:tgtEl>
                                          <p:spTgt spid="43"/>
                                        </p:tgtEl>
                                        <p:attrNameLst>
                                          <p:attrName>ppt_y</p:attrName>
                                        </p:attrNameLst>
                                      </p:cBhvr>
                                    </p:anim>
                                    <p:animRot by="21600000">
                                      <p:cBhvr>
                                        <p:cTn id="36" dur="500" fill="hold">
                                          <p:stCondLst>
                                            <p:cond delay="0"/>
                                          </p:stCondLst>
                                        </p:cTn>
                                        <p:tgtEl>
                                          <p:spTgt spid="43"/>
                                        </p:tgtEl>
                                        <p:attrNameLst>
                                          <p:attrName>r</p:attrName>
                                        </p:attrNameLst>
                                      </p:cBhvr>
                                    </p:animRot>
                                  </p:childTnLst>
                                </p:cTn>
                              </p:par>
                            </p:childTnLst>
                          </p:cTn>
                        </p:par>
                        <p:par>
                          <p:cTn id="37" fill="hold">
                            <p:stCondLst>
                              <p:cond delay="27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43" grpId="0"/>
      <p:bldP spid="44" grpId="0"/>
      <p:bldP spid="53" grpId="0" animBg="1"/>
      <p:bldP spid="53" grpId="1"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ZigBee</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3" name="文本框 2"/>
          <p:cNvSpPr txBox="1"/>
          <p:nvPr/>
        </p:nvSpPr>
        <p:spPr>
          <a:xfrm>
            <a:off x="1038497" y="2317024"/>
            <a:ext cx="7073537" cy="2553891"/>
          </a:xfrm>
          <a:prstGeom prst="roundRect">
            <a:avLst/>
          </a:prstGeom>
          <a:noFill/>
          <a:ln>
            <a:solidFill>
              <a:schemeClr val="accent4"/>
            </a:solidFill>
          </a:ln>
        </p:spPr>
        <p:txBody>
          <a:bodyPr wrap="square" rtlCol="0">
            <a:spAutoFit/>
          </a:bodyPr>
          <a:lstStyle>
            <a:defPPr>
              <a:defRPr lang="zh-CN"/>
            </a:defPPr>
            <a:lvl1pPr indent="355600" algn="just">
              <a:defRPr sz="2400">
                <a:latin typeface="+mn-ea"/>
              </a:defRPr>
            </a:lvl1pPr>
            <a:lvl2pPr marL="685800" lvl="1" indent="-228600">
              <a:lnSpc>
                <a:spcPct val="90000"/>
              </a:lnSpc>
              <a:spcBef>
                <a:spcPts val="500"/>
              </a:spcBef>
              <a:buFont typeface="Arial" panose="020B0604020202020204" pitchFamily="34" charset="0"/>
              <a:buChar char="•"/>
              <a:defRPr sz="2400"/>
            </a:lvl2pPr>
            <a:lvl3pPr marL="1371600" lvl="2" indent="-457200">
              <a:lnSpc>
                <a:spcPct val="90000"/>
              </a:lnSpc>
              <a:spcBef>
                <a:spcPts val="500"/>
              </a:spcBef>
              <a:buFont typeface="+mj-lt"/>
              <a:buAutoNum type="arabicPeriod"/>
              <a:defRPr sz="24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ZigBee</a:t>
            </a:r>
            <a:r>
              <a:rPr lang="zh-CN" altLang="zh-CN" dirty="0"/>
              <a:t>提供了基于循环冗余校验</a:t>
            </a:r>
            <a:r>
              <a:rPr lang="en-US" altLang="zh-CN" dirty="0"/>
              <a:t>(CRC)</a:t>
            </a:r>
            <a:r>
              <a:rPr lang="zh-CN" altLang="zh-CN" dirty="0"/>
              <a:t>的数据包</a:t>
            </a:r>
            <a:r>
              <a:rPr lang="zh-CN" altLang="zh-CN" dirty="0">
                <a:solidFill>
                  <a:srgbClr val="FF0000"/>
                </a:solidFill>
              </a:rPr>
              <a:t>完整性</a:t>
            </a:r>
            <a:r>
              <a:rPr lang="zh-CN" altLang="zh-CN" dirty="0"/>
              <a:t>检查功能</a:t>
            </a:r>
            <a:r>
              <a:rPr lang="en-US" altLang="zh-CN" dirty="0"/>
              <a:t>,</a:t>
            </a:r>
            <a:r>
              <a:rPr lang="zh-CN" altLang="zh-CN" dirty="0"/>
              <a:t>支持</a:t>
            </a:r>
            <a:r>
              <a:rPr lang="zh-CN" altLang="zh-CN" dirty="0">
                <a:solidFill>
                  <a:srgbClr val="FF0000"/>
                </a:solidFill>
              </a:rPr>
              <a:t>鉴权</a:t>
            </a:r>
            <a:r>
              <a:rPr lang="zh-CN" altLang="zh-CN" dirty="0"/>
              <a:t>和</a:t>
            </a:r>
            <a:r>
              <a:rPr lang="zh-CN" altLang="zh-CN" dirty="0">
                <a:solidFill>
                  <a:srgbClr val="FF0000"/>
                </a:solidFill>
              </a:rPr>
              <a:t>认证</a:t>
            </a:r>
            <a:r>
              <a:rPr lang="en-US" altLang="zh-CN" dirty="0"/>
              <a:t>,</a:t>
            </a:r>
            <a:r>
              <a:rPr lang="zh-CN" altLang="zh-CN" dirty="0"/>
              <a:t>以及采用高级加密标准</a:t>
            </a:r>
            <a:r>
              <a:rPr lang="en-US" altLang="zh-CN" dirty="0"/>
              <a:t>(</a:t>
            </a:r>
            <a:r>
              <a:rPr lang="en-US" altLang="zh-CN" dirty="0">
                <a:solidFill>
                  <a:srgbClr val="FF0000"/>
                </a:solidFill>
              </a:rPr>
              <a:t>AES 128</a:t>
            </a:r>
            <a:r>
              <a:rPr lang="en-US" altLang="zh-CN" dirty="0"/>
              <a:t>) </a:t>
            </a:r>
            <a:r>
              <a:rPr lang="zh-CN" altLang="zh-CN" dirty="0"/>
              <a:t>的</a:t>
            </a:r>
            <a:r>
              <a:rPr lang="zh-CN" altLang="zh-CN" dirty="0">
                <a:solidFill>
                  <a:srgbClr val="FF0000"/>
                </a:solidFill>
              </a:rPr>
              <a:t>对称密码</a:t>
            </a:r>
            <a:r>
              <a:rPr lang="en-US" altLang="zh-CN" dirty="0"/>
              <a:t>,</a:t>
            </a:r>
            <a:r>
              <a:rPr lang="zh-CN" altLang="zh-CN" dirty="0"/>
              <a:t>以灵活确定其安全属性。</a:t>
            </a:r>
            <a:endParaRPr lang="en-US" altLang="zh-CN" dirty="0"/>
          </a:p>
          <a:p>
            <a:r>
              <a:rPr lang="en-US" altLang="zh-CN" dirty="0"/>
              <a:t>ZigBee </a:t>
            </a:r>
            <a:r>
              <a:rPr lang="zh-CN" altLang="zh-CN" dirty="0"/>
              <a:t>提供了</a:t>
            </a:r>
            <a:r>
              <a:rPr lang="zh-CN" altLang="zh-CN" dirty="0">
                <a:solidFill>
                  <a:srgbClr val="FF0000"/>
                </a:solidFill>
              </a:rPr>
              <a:t>三级安全模式</a:t>
            </a:r>
            <a:r>
              <a:rPr lang="en-US" altLang="zh-CN" dirty="0"/>
              <a:t>,</a:t>
            </a:r>
            <a:r>
              <a:rPr lang="zh-CN" altLang="zh-CN" dirty="0"/>
              <a:t>包括无</a:t>
            </a:r>
            <a:r>
              <a:rPr lang="zh-CN" altLang="zh-CN" dirty="0">
                <a:solidFill>
                  <a:srgbClr val="FF0000"/>
                </a:solidFill>
              </a:rPr>
              <a:t>安全设定、使用接入控制清单</a:t>
            </a:r>
            <a:r>
              <a:rPr lang="en-US" altLang="zh-CN" dirty="0">
                <a:solidFill>
                  <a:srgbClr val="FF0000"/>
                </a:solidFill>
              </a:rPr>
              <a:t>(ACL)</a:t>
            </a:r>
            <a:r>
              <a:rPr lang="zh-CN" altLang="en-US" dirty="0">
                <a:solidFill>
                  <a:srgbClr val="FF0000"/>
                </a:solidFill>
              </a:rPr>
              <a:t>、</a:t>
            </a:r>
            <a:r>
              <a:rPr lang="zh-CN" altLang="zh-CN" dirty="0">
                <a:solidFill>
                  <a:srgbClr val="FF0000"/>
                </a:solidFill>
              </a:rPr>
              <a:t>防止非法获取数据</a:t>
            </a:r>
            <a:r>
              <a:rPr lang="zh-CN" altLang="zh-CN" dirty="0"/>
              <a:t>。</a:t>
            </a:r>
          </a:p>
        </p:txBody>
      </p:sp>
    </p:spTree>
    <p:extLst>
      <p:ext uri="{BB962C8B-B14F-4D97-AF65-F5344CB8AC3E}">
        <p14:creationId xmlns:p14="http://schemas.microsoft.com/office/powerpoint/2010/main" val="898964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剪去对角的矩形 7"/>
          <p:cNvSpPr/>
          <p:nvPr/>
        </p:nvSpPr>
        <p:spPr>
          <a:xfrm>
            <a:off x="3150888" y="2768433"/>
            <a:ext cx="2564596" cy="789146"/>
          </a:xfrm>
          <a:prstGeom prst="snip2Diag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剪去对角的矩形 9"/>
          <p:cNvSpPr/>
          <p:nvPr/>
        </p:nvSpPr>
        <p:spPr>
          <a:xfrm>
            <a:off x="2283942" y="4278599"/>
            <a:ext cx="2842367" cy="880110"/>
          </a:xfrm>
          <a:prstGeom prst="snip2Diag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剪去对角的矩形 10"/>
          <p:cNvSpPr/>
          <p:nvPr/>
        </p:nvSpPr>
        <p:spPr>
          <a:xfrm>
            <a:off x="2471849" y="5698181"/>
            <a:ext cx="3596826" cy="920194"/>
          </a:xfrm>
          <a:prstGeom prst="snip2Diag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278787" y="2704525"/>
            <a:ext cx="2236510" cy="853054"/>
          </a:xfrm>
          <a:prstGeom prst="rect">
            <a:avLst/>
          </a:prstGeom>
          <a:noFill/>
        </p:spPr>
        <p:txBody>
          <a:bodyPr wrap="none" rtlCol="0">
            <a:spAutoFit/>
          </a:bodyPr>
          <a:lstStyle/>
          <a:p>
            <a:pPr>
              <a:lnSpc>
                <a:spcPct val="130000"/>
              </a:lnSpc>
            </a:pPr>
            <a:r>
              <a:rPr lang="en-US" altLang="zh-CN" sz="2000" dirty="0">
                <a:latin typeface="Arial" pitchFamily="34" charset="0"/>
                <a:ea typeface="微软雅黑" pitchFamily="34" charset="-122"/>
              </a:rPr>
              <a:t>PSTN</a:t>
            </a:r>
          </a:p>
          <a:p>
            <a:pPr>
              <a:lnSpc>
                <a:spcPct val="130000"/>
              </a:lnSpc>
            </a:pPr>
            <a:r>
              <a:rPr lang="zh-CN" altLang="en-US" sz="2000" dirty="0">
                <a:latin typeface="Arial" pitchFamily="34" charset="0"/>
                <a:ea typeface="微软雅黑" pitchFamily="34" charset="-122"/>
              </a:rPr>
              <a:t>公共交换电话网络</a:t>
            </a:r>
          </a:p>
        </p:txBody>
      </p:sp>
      <p:sp>
        <p:nvSpPr>
          <p:cNvPr id="14" name="文本框 13"/>
          <p:cNvSpPr txBox="1"/>
          <p:nvPr/>
        </p:nvSpPr>
        <p:spPr>
          <a:xfrm>
            <a:off x="2449448" y="4227172"/>
            <a:ext cx="2492990" cy="853054"/>
          </a:xfrm>
          <a:prstGeom prst="rect">
            <a:avLst/>
          </a:prstGeom>
          <a:noFill/>
        </p:spPr>
        <p:txBody>
          <a:bodyPr wrap="none" rtlCol="0">
            <a:spAutoFit/>
          </a:bodyPr>
          <a:lstStyle/>
          <a:p>
            <a:pPr>
              <a:lnSpc>
                <a:spcPct val="130000"/>
              </a:lnSpc>
            </a:pPr>
            <a:r>
              <a:rPr lang="en-US" altLang="zh-CN" sz="2000" dirty="0">
                <a:latin typeface="Arial" pitchFamily="34" charset="0"/>
                <a:ea typeface="微软雅黑" pitchFamily="34" charset="-122"/>
              </a:rPr>
              <a:t>ADSL</a:t>
            </a:r>
          </a:p>
          <a:p>
            <a:pPr>
              <a:lnSpc>
                <a:spcPct val="130000"/>
              </a:lnSpc>
            </a:pPr>
            <a:r>
              <a:rPr lang="zh-CN" altLang="en-US" sz="2000" dirty="0">
                <a:latin typeface="Arial" pitchFamily="34" charset="0"/>
                <a:ea typeface="微软雅黑" pitchFamily="34" charset="-122"/>
              </a:rPr>
              <a:t>非对称数字用户网络</a:t>
            </a:r>
          </a:p>
        </p:txBody>
      </p:sp>
      <p:sp>
        <p:nvSpPr>
          <p:cNvPr id="15" name="文本框 14"/>
          <p:cNvSpPr txBox="1"/>
          <p:nvPr/>
        </p:nvSpPr>
        <p:spPr>
          <a:xfrm>
            <a:off x="2639046" y="5698181"/>
            <a:ext cx="3262432" cy="853054"/>
          </a:xfrm>
          <a:prstGeom prst="rect">
            <a:avLst/>
          </a:prstGeom>
          <a:noFill/>
        </p:spPr>
        <p:txBody>
          <a:bodyPr wrap="none" rtlCol="0">
            <a:spAutoFit/>
          </a:bodyPr>
          <a:lstStyle/>
          <a:p>
            <a:pPr>
              <a:lnSpc>
                <a:spcPct val="130000"/>
              </a:lnSpc>
            </a:pPr>
            <a:r>
              <a:rPr lang="zh-CN" altLang="en-US" sz="2000" dirty="0">
                <a:latin typeface="Arial" pitchFamily="34" charset="0"/>
                <a:ea typeface="微软雅黑" pitchFamily="34" charset="-122"/>
              </a:rPr>
              <a:t>专网接入</a:t>
            </a:r>
            <a:endParaRPr lang="en-US" altLang="zh-CN" sz="2000" dirty="0">
              <a:latin typeface="Arial" pitchFamily="34" charset="0"/>
              <a:ea typeface="微软雅黑" pitchFamily="34" charset="-122"/>
            </a:endParaRPr>
          </a:p>
          <a:p>
            <a:pPr>
              <a:lnSpc>
                <a:spcPct val="130000"/>
              </a:lnSpc>
            </a:pPr>
            <a:r>
              <a:rPr lang="zh-CN" altLang="en-US" sz="2000" dirty="0">
                <a:latin typeface="Arial" pitchFamily="34" charset="0"/>
                <a:ea typeface="微软雅黑" pitchFamily="34" charset="-122"/>
              </a:rPr>
              <a:t>如校园网、中国教育科研网</a:t>
            </a:r>
          </a:p>
        </p:txBody>
      </p:sp>
      <p:pic>
        <p:nvPicPr>
          <p:cNvPr id="2" name="图片 1"/>
          <p:cNvPicPr>
            <a:picLocks noChangeAspect="1"/>
          </p:cNvPicPr>
          <p:nvPr/>
        </p:nvPicPr>
        <p:blipFill>
          <a:blip r:embed="rId2" cstate="print"/>
          <a:srcRect/>
          <a:stretch>
            <a:fillRect/>
          </a:stretch>
        </p:blipFill>
        <p:spPr>
          <a:xfrm>
            <a:off x="6836007" y="3990176"/>
            <a:ext cx="1151845" cy="1142655"/>
          </a:xfrm>
          <a:prstGeom prst="rect">
            <a:avLst/>
          </a:prstGeom>
        </p:spPr>
      </p:pic>
      <p:pic>
        <p:nvPicPr>
          <p:cNvPr id="3" name="图片 2"/>
          <p:cNvPicPr>
            <a:picLocks noChangeAspect="1"/>
          </p:cNvPicPr>
          <p:nvPr/>
        </p:nvPicPr>
        <p:blipFill>
          <a:blip r:embed="rId3"/>
          <a:srcRect/>
          <a:stretch>
            <a:fillRect/>
          </a:stretch>
        </p:blipFill>
        <p:spPr>
          <a:xfrm>
            <a:off x="7987852" y="4889946"/>
            <a:ext cx="1034290" cy="1052330"/>
          </a:xfrm>
          <a:prstGeom prst="rect">
            <a:avLst/>
          </a:prstGeom>
        </p:spPr>
      </p:pic>
      <p:cxnSp>
        <p:nvCxnSpPr>
          <p:cNvPr id="12" name="直接箭头连接符 11"/>
          <p:cNvCxnSpPr/>
          <p:nvPr/>
        </p:nvCxnSpPr>
        <p:spPr>
          <a:xfrm flipH="1" flipV="1">
            <a:off x="6091816" y="3163005"/>
            <a:ext cx="1179980" cy="647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5194226" y="4758990"/>
            <a:ext cx="1487581" cy="10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6172499" y="5416112"/>
            <a:ext cx="1239430" cy="9464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221" y="2963386"/>
            <a:ext cx="1262309" cy="1268621"/>
          </a:xfrm>
          <a:prstGeom prst="rect">
            <a:avLst/>
          </a:prstGeom>
        </p:spPr>
      </p:pic>
      <p:grpSp>
        <p:nvGrpSpPr>
          <p:cNvPr id="5" name="组合 4">
            <a:extLst>
              <a:ext uri="{FF2B5EF4-FFF2-40B4-BE49-F238E27FC236}">
                <a16:creationId xmlns:a16="http://schemas.microsoft.com/office/drawing/2014/main" id="{5D0B2E49-C1D8-4854-B95D-26CA54468FB8}"/>
              </a:ext>
            </a:extLst>
          </p:cNvPr>
          <p:cNvGrpSpPr/>
          <p:nvPr/>
        </p:nvGrpSpPr>
        <p:grpSpPr>
          <a:xfrm>
            <a:off x="199226" y="353544"/>
            <a:ext cx="5108269" cy="466490"/>
            <a:chOff x="199226" y="353544"/>
            <a:chExt cx="5108269" cy="466490"/>
          </a:xfrm>
        </p:grpSpPr>
        <p:sp>
          <p:nvSpPr>
            <p:cNvPr id="18" name="Freeform 5">
              <a:extLst>
                <a:ext uri="{FF2B5EF4-FFF2-40B4-BE49-F238E27FC236}">
                  <a16:creationId xmlns:a16="http://schemas.microsoft.com/office/drawing/2014/main" id="{27FB6E82-5AC8-45E8-8CBD-8EC447C58E0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9" name="Freeform 6">
              <a:extLst>
                <a:ext uri="{FF2B5EF4-FFF2-40B4-BE49-F238E27FC236}">
                  <a16:creationId xmlns:a16="http://schemas.microsoft.com/office/drawing/2014/main" id="{282A4490-7244-433A-B340-CB26CA77CAB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0" name="Freeform 7">
              <a:extLst>
                <a:ext uri="{FF2B5EF4-FFF2-40B4-BE49-F238E27FC236}">
                  <a16:creationId xmlns:a16="http://schemas.microsoft.com/office/drawing/2014/main" id="{5BD14C94-E8CF-45F9-90D2-DE464E10050E}"/>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21" name="TextBox 54">
              <a:extLst>
                <a:ext uri="{FF2B5EF4-FFF2-40B4-BE49-F238E27FC236}">
                  <a16:creationId xmlns:a16="http://schemas.microsoft.com/office/drawing/2014/main" id="{000DC67D-55D3-4C5D-B420-55B411D35261}"/>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B83AEA2A-30E8-41E1-8604-C39B338382EF}"/>
              </a:ext>
            </a:extLst>
          </p:cNvPr>
          <p:cNvSpPr txBox="1"/>
          <p:nvPr/>
        </p:nvSpPr>
        <p:spPr>
          <a:xfrm>
            <a:off x="527990" y="942000"/>
            <a:ext cx="8167485" cy="1005147"/>
          </a:xfrm>
          <a:prstGeom prst="rect">
            <a:avLst/>
          </a:prstGeom>
          <a:noFill/>
        </p:spPr>
        <p:txBody>
          <a:bodyPr wrap="square" rtlCol="0">
            <a:spAutoFit/>
          </a:bodyPr>
          <a:lstStyle/>
          <a:p>
            <a:pPr indent="355600">
              <a:lnSpc>
                <a:spcPct val="130000"/>
              </a:lnSpc>
            </a:pPr>
            <a:r>
              <a:rPr lang="zh-CN" altLang="en-US" sz="2400" dirty="0">
                <a:latin typeface="Arial" pitchFamily="34" charset="0"/>
                <a:ea typeface="微软雅黑" pitchFamily="34" charset="-122"/>
              </a:rPr>
              <a:t>有线网络接入方法还包括</a:t>
            </a:r>
            <a:r>
              <a:rPr lang="en-US" altLang="zh-CN" sz="2400" dirty="0">
                <a:solidFill>
                  <a:srgbClr val="FF0000"/>
                </a:solidFill>
                <a:latin typeface="Arial" pitchFamily="34" charset="0"/>
                <a:ea typeface="微软雅黑" pitchFamily="34" charset="-122"/>
              </a:rPr>
              <a:t>PSTN</a:t>
            </a:r>
            <a:r>
              <a:rPr lang="zh-CN" altLang="en-US" sz="2400" dirty="0">
                <a:solidFill>
                  <a:srgbClr val="FF0000"/>
                </a:solidFill>
                <a:latin typeface="Arial" pitchFamily="34" charset="0"/>
                <a:ea typeface="微软雅黑" pitchFamily="34" charset="-122"/>
              </a:rPr>
              <a:t>拨号接入、</a:t>
            </a:r>
            <a:r>
              <a:rPr lang="en-US" altLang="zh-CN" sz="2400" dirty="0">
                <a:solidFill>
                  <a:srgbClr val="FF0000"/>
                </a:solidFill>
                <a:latin typeface="Arial" pitchFamily="34" charset="0"/>
                <a:ea typeface="微软雅黑" pitchFamily="34" charset="-122"/>
              </a:rPr>
              <a:t>ADSL</a:t>
            </a:r>
            <a:r>
              <a:rPr lang="zh-CN" altLang="en-US" sz="2400" dirty="0">
                <a:latin typeface="Arial" pitchFamily="34" charset="0"/>
                <a:ea typeface="微软雅黑" pitchFamily="34" charset="-122"/>
              </a:rPr>
              <a:t>等公网接入方法，或者是</a:t>
            </a:r>
            <a:r>
              <a:rPr lang="zh-CN" altLang="en-US" sz="2400" dirty="0">
                <a:solidFill>
                  <a:srgbClr val="FF0000"/>
                </a:solidFill>
                <a:latin typeface="Arial" pitchFamily="34" charset="0"/>
                <a:ea typeface="微软雅黑" pitchFamily="34" charset="-122"/>
              </a:rPr>
              <a:t>专网接入</a:t>
            </a:r>
            <a:r>
              <a:rPr lang="zh-CN" altLang="en-US" sz="2400" dirty="0">
                <a:latin typeface="Arial" pitchFamily="34" charset="0"/>
                <a:ea typeface="微软雅黑" pitchFamily="34" charset="-122"/>
              </a:rPr>
              <a:t>。</a:t>
            </a:r>
            <a:endParaRPr lang="en-US" altLang="zh-CN" sz="2400" dirty="0">
              <a:latin typeface="Arial" pitchFamily="34" charset="0"/>
              <a:ea typeface="微软雅黑" pitchFamily="34" charset="-122"/>
            </a:endParaRPr>
          </a:p>
        </p:txBody>
      </p:sp>
    </p:spTree>
    <p:extLst>
      <p:ext uri="{BB962C8B-B14F-4D97-AF65-F5344CB8AC3E}">
        <p14:creationId xmlns:p14="http://schemas.microsoft.com/office/powerpoint/2010/main" val="850516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500"/>
                            </p:stCondLst>
                            <p:childTnLst>
                              <p:par>
                                <p:cTn id="21" presetID="42" presetClass="entr" presetSubtype="0" fill="hold" grpId="2"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2"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42" presetClass="entr" presetSubtype="0" fill="hold" grpId="1"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grpId="1"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0" grpId="0" animBg="1"/>
      <p:bldP spid="11" grpId="0" animBg="1"/>
      <p:bldP spid="11" grpId="1" animBg="1"/>
      <p:bldP spid="13" grpId="0"/>
      <p:bldP spid="13" grpId="1"/>
      <p:bldP spid="13" grpId="2"/>
      <p:bldP spid="14" grpId="0"/>
      <p:bldP spid="15" grpId="0"/>
      <p:bldP spid="15" grpId="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资料带 2"/>
          <p:cNvSpPr/>
          <p:nvPr/>
        </p:nvSpPr>
        <p:spPr>
          <a:xfrm rot="60000">
            <a:off x="327789" y="1560276"/>
            <a:ext cx="8606191" cy="5063378"/>
          </a:xfrm>
          <a:prstGeom prst="flowChartPunchedTap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流程图: 资料带 8"/>
          <p:cNvSpPr/>
          <p:nvPr/>
        </p:nvSpPr>
        <p:spPr>
          <a:xfrm>
            <a:off x="449458" y="1732175"/>
            <a:ext cx="8245083" cy="4752287"/>
          </a:xfrm>
          <a:prstGeom prst="flowChartPunchedTape">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sz="135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endParaRPr>
          </a:p>
        </p:txBody>
      </p:sp>
      <p:sp>
        <p:nvSpPr>
          <p:cNvPr id="7" name="文本框 6"/>
          <p:cNvSpPr txBox="1"/>
          <p:nvPr/>
        </p:nvSpPr>
        <p:spPr>
          <a:xfrm>
            <a:off x="851666" y="2885547"/>
            <a:ext cx="7723374" cy="196541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Arial" pitchFamily="34" charset="0"/>
                <a:ea typeface="微软雅黑" pitchFamily="34" charset="-122"/>
              </a:rPr>
              <a:t>物联网的一个基本应用就是</a:t>
            </a:r>
            <a:r>
              <a:rPr lang="zh-CN" altLang="en-US" sz="2400" dirty="0">
                <a:solidFill>
                  <a:srgbClr val="FF0000"/>
                </a:solidFill>
                <a:latin typeface="Arial" pitchFamily="34" charset="0"/>
                <a:ea typeface="微软雅黑" pitchFamily="34" charset="-122"/>
              </a:rPr>
              <a:t>改造</a:t>
            </a:r>
            <a:r>
              <a:rPr lang="zh-CN" altLang="en-US" sz="2400" dirty="0">
                <a:latin typeface="Arial" pitchFamily="34" charset="0"/>
                <a:ea typeface="微软雅黑" pitchFamily="34" charset="-122"/>
              </a:rPr>
              <a:t>传统的</a:t>
            </a:r>
            <a:r>
              <a:rPr lang="zh-CN" altLang="en-US" sz="2400" dirty="0">
                <a:solidFill>
                  <a:srgbClr val="FF0000"/>
                </a:solidFill>
                <a:latin typeface="Arial" pitchFamily="34" charset="0"/>
                <a:ea typeface="微软雅黑" pitchFamily="34" charset="-122"/>
              </a:rPr>
              <a:t>工业控制</a:t>
            </a:r>
            <a:r>
              <a:rPr lang="zh-CN" altLang="en-US" sz="2400" dirty="0">
                <a:latin typeface="Arial" pitchFamily="34" charset="0"/>
                <a:ea typeface="微软雅黑" pitchFamily="34" charset="-122"/>
              </a:rPr>
              <a:t>领域，如</a:t>
            </a:r>
            <a:r>
              <a:rPr lang="zh-CN" altLang="en-US" sz="2400" dirty="0">
                <a:solidFill>
                  <a:srgbClr val="FF0000"/>
                </a:solidFill>
                <a:latin typeface="Arial" pitchFamily="34" charset="0"/>
                <a:ea typeface="微软雅黑" pitchFamily="34" charset="-122"/>
              </a:rPr>
              <a:t>传感器</a:t>
            </a:r>
            <a:r>
              <a:rPr lang="zh-CN" altLang="en-US" sz="2400" dirty="0">
                <a:latin typeface="Arial" pitchFamily="34" charset="0"/>
                <a:ea typeface="微软雅黑" pitchFamily="34" charset="-122"/>
              </a:rPr>
              <a:t>和</a:t>
            </a:r>
            <a:r>
              <a:rPr lang="zh-CN" altLang="en-US" sz="2400" dirty="0">
                <a:solidFill>
                  <a:srgbClr val="FF0000"/>
                </a:solidFill>
                <a:latin typeface="Arial" pitchFamily="34" charset="0"/>
                <a:ea typeface="微软雅黑" pitchFamily="34" charset="-122"/>
              </a:rPr>
              <a:t>制动器</a:t>
            </a:r>
            <a:r>
              <a:rPr lang="zh-CN" altLang="en-US" sz="2400" dirty="0">
                <a:latin typeface="Arial" pitchFamily="34" charset="0"/>
                <a:ea typeface="微软雅黑" pitchFamily="34" charset="-122"/>
              </a:rPr>
              <a:t>的</a:t>
            </a:r>
            <a:r>
              <a:rPr lang="zh-CN" altLang="en-US" sz="2400" dirty="0">
                <a:solidFill>
                  <a:srgbClr val="FF0000"/>
                </a:solidFill>
                <a:latin typeface="Arial" pitchFamily="34" charset="0"/>
                <a:ea typeface="微软雅黑" pitchFamily="34" charset="-122"/>
              </a:rPr>
              <a:t>组网、远程控制、无线控制</a:t>
            </a:r>
            <a:r>
              <a:rPr lang="zh-CN" altLang="en-US" sz="2400" dirty="0">
                <a:latin typeface="Arial" pitchFamily="34" charset="0"/>
                <a:ea typeface="微软雅黑" pitchFamily="34" charset="-122"/>
              </a:rPr>
              <a:t>等。</a:t>
            </a:r>
            <a:endParaRPr lang="en-US" altLang="zh-CN" sz="2400" dirty="0">
              <a:latin typeface="Arial" pitchFamily="34" charset="0"/>
              <a:ea typeface="微软雅黑" pitchFamily="34" charset="-122"/>
            </a:endParaRPr>
          </a:p>
          <a:p>
            <a:pPr marL="342900" indent="-342900">
              <a:lnSpc>
                <a:spcPct val="130000"/>
              </a:lnSpc>
              <a:buFont typeface="Arial" panose="020B0604020202020204" pitchFamily="34" charset="0"/>
              <a:buChar char="•"/>
            </a:pPr>
            <a:endParaRPr lang="en-US" altLang="zh-CN" sz="2400" dirty="0">
              <a:latin typeface="Arial" pitchFamily="34" charset="0"/>
              <a:ea typeface="微软雅黑" pitchFamily="34" charset="-122"/>
            </a:endParaRPr>
          </a:p>
          <a:p>
            <a:pPr marL="342900" indent="-342900">
              <a:lnSpc>
                <a:spcPct val="130000"/>
              </a:lnSpc>
              <a:buFont typeface="Arial" panose="020B0604020202020204" pitchFamily="34" charset="0"/>
              <a:buChar char="•"/>
            </a:pPr>
            <a:r>
              <a:rPr lang="zh-CN" altLang="en-US" sz="2400" dirty="0">
                <a:latin typeface="Arial" pitchFamily="34" charset="0"/>
                <a:ea typeface="微软雅黑" pitchFamily="34" charset="-122"/>
              </a:rPr>
              <a:t>下面将简介工业控制领域的有线网络安全问题。</a:t>
            </a:r>
            <a:endParaRPr lang="zh-CN" altLang="en-US" sz="1600" dirty="0">
              <a:latin typeface="Arial" pitchFamily="34" charset="0"/>
              <a:ea typeface="微软雅黑" pitchFamily="34" charset="-122"/>
            </a:endParaRPr>
          </a:p>
        </p:txBody>
      </p:sp>
      <p:grpSp>
        <p:nvGrpSpPr>
          <p:cNvPr id="8" name="组合 7">
            <a:extLst>
              <a:ext uri="{FF2B5EF4-FFF2-40B4-BE49-F238E27FC236}">
                <a16:creationId xmlns:a16="http://schemas.microsoft.com/office/drawing/2014/main" id="{539FA805-51FD-45E9-9572-4CD1F7008DF5}"/>
              </a:ext>
            </a:extLst>
          </p:cNvPr>
          <p:cNvGrpSpPr/>
          <p:nvPr/>
        </p:nvGrpSpPr>
        <p:grpSpPr>
          <a:xfrm>
            <a:off x="199226" y="353544"/>
            <a:ext cx="5108269" cy="466490"/>
            <a:chOff x="199226" y="353544"/>
            <a:chExt cx="5108269" cy="466490"/>
          </a:xfrm>
        </p:grpSpPr>
        <p:sp>
          <p:nvSpPr>
            <p:cNvPr id="10" name="Freeform 5">
              <a:extLst>
                <a:ext uri="{FF2B5EF4-FFF2-40B4-BE49-F238E27FC236}">
                  <a16:creationId xmlns:a16="http://schemas.microsoft.com/office/drawing/2014/main" id="{1B4C87EE-C4E9-49B8-9B63-CB94EAD3BC84}"/>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6">
              <a:extLst>
                <a:ext uri="{FF2B5EF4-FFF2-40B4-BE49-F238E27FC236}">
                  <a16:creationId xmlns:a16="http://schemas.microsoft.com/office/drawing/2014/main" id="{344304C2-C773-4509-8DEE-3A93F4A71C3D}"/>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Freeform 7">
              <a:extLst>
                <a:ext uri="{FF2B5EF4-FFF2-40B4-BE49-F238E27FC236}">
                  <a16:creationId xmlns:a16="http://schemas.microsoft.com/office/drawing/2014/main" id="{73173267-C7D1-4602-8E7B-52274402A98B}"/>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3" name="TextBox 54">
              <a:extLst>
                <a:ext uri="{FF2B5EF4-FFF2-40B4-BE49-F238E27FC236}">
                  <a16:creationId xmlns:a16="http://schemas.microsoft.com/office/drawing/2014/main" id="{4F64494D-EAEF-4BA4-ACAB-245ED135C3A1}"/>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191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up)">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wipe(up)">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9" grpId="1" animBg="1"/>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178EFBD-3AFE-4974-8A68-B0068F39F610}"/>
              </a:ext>
            </a:extLst>
          </p:cNvPr>
          <p:cNvGrpSpPr/>
          <p:nvPr/>
        </p:nvGrpSpPr>
        <p:grpSpPr>
          <a:xfrm>
            <a:off x="273037" y="751908"/>
            <a:ext cx="8606191" cy="6106091"/>
            <a:chOff x="273037" y="1306123"/>
            <a:chExt cx="8606191" cy="5063378"/>
          </a:xfrm>
        </p:grpSpPr>
        <p:sp>
          <p:nvSpPr>
            <p:cNvPr id="9" name="流程图: 资料带 8">
              <a:extLst>
                <a:ext uri="{FF2B5EF4-FFF2-40B4-BE49-F238E27FC236}">
                  <a16:creationId xmlns:a16="http://schemas.microsoft.com/office/drawing/2014/main" id="{36D72020-3B97-4E76-9CD5-55BF3FE9D5D6}"/>
                </a:ext>
              </a:extLst>
            </p:cNvPr>
            <p:cNvSpPr/>
            <p:nvPr/>
          </p:nvSpPr>
          <p:spPr>
            <a:xfrm rot="60000">
              <a:off x="273037" y="1306123"/>
              <a:ext cx="8606191" cy="5063378"/>
            </a:xfrm>
            <a:prstGeom prst="flowChartPunchedTap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流程图: 资料带 9">
              <a:extLst>
                <a:ext uri="{FF2B5EF4-FFF2-40B4-BE49-F238E27FC236}">
                  <a16:creationId xmlns:a16="http://schemas.microsoft.com/office/drawing/2014/main" id="{21835265-9E26-4FDC-BB3E-3A1987CDCB63}"/>
                </a:ext>
              </a:extLst>
            </p:cNvPr>
            <p:cNvSpPr/>
            <p:nvPr/>
          </p:nvSpPr>
          <p:spPr>
            <a:xfrm>
              <a:off x="394706" y="1478022"/>
              <a:ext cx="8245083" cy="4752287"/>
            </a:xfrm>
            <a:prstGeom prst="flowChartPunchedTape">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sz="1350">
                <a:pattFill prst="dkUpDiag">
                  <a:fgClr>
                    <a:schemeClr val="bg1">
                      <a:lumMod val="50000"/>
                    </a:schemeClr>
                  </a:fgClr>
                  <a:bgClr>
                    <a:schemeClr val="tx1">
                      <a:lumMod val="75000"/>
                      <a:lumOff val="25000"/>
                    </a:schemeClr>
                  </a:bgClr>
                </a:pattFill>
                <a:effectLst>
                  <a:outerShdw blurRad="38100" dist="19050" dir="2700000" algn="tl" rotWithShape="0">
                    <a:schemeClr val="dk1">
                      <a:alpha val="40000"/>
                      <a:lumMod val="50000"/>
                    </a:schemeClr>
                  </a:outerShdw>
                </a:effectLst>
              </a:endParaRPr>
            </a:p>
          </p:txBody>
        </p:sp>
      </p:grpSp>
      <p:sp>
        <p:nvSpPr>
          <p:cNvPr id="4" name="文本框 3"/>
          <p:cNvSpPr txBox="1"/>
          <p:nvPr/>
        </p:nvSpPr>
        <p:spPr>
          <a:xfrm>
            <a:off x="527500" y="3112958"/>
            <a:ext cx="7979494"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现场总线</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现场总线</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Field</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bus</a:t>
            </a:r>
            <a:r>
              <a:rPr lang="zh-CN" altLang="en-US" sz="2400" dirty="0">
                <a:latin typeface="微软雅黑" panose="020B0503020204020204" pitchFamily="34" charset="-122"/>
                <a:ea typeface="微软雅黑" panose="020B0503020204020204" pitchFamily="34" charset="-122"/>
              </a:rPr>
              <a:t>）是一种工业数据总线，是</a:t>
            </a:r>
            <a:r>
              <a:rPr lang="zh-CN" altLang="en-US" sz="2400" dirty="0">
                <a:solidFill>
                  <a:srgbClr val="FF0000"/>
                </a:solidFill>
                <a:latin typeface="微软雅黑" panose="020B0503020204020204" pitchFamily="34" charset="-122"/>
                <a:ea typeface="微软雅黑" panose="020B0503020204020204" pitchFamily="34" charset="-122"/>
              </a:rPr>
              <a:t>自动化领域</a:t>
            </a:r>
            <a:r>
              <a:rPr lang="zh-CN" altLang="en-US" sz="2400" dirty="0">
                <a:latin typeface="微软雅黑" panose="020B0503020204020204" pitchFamily="34" charset="-122"/>
                <a:ea typeface="微软雅黑" panose="020B0503020204020204" pitchFamily="34" charset="-122"/>
              </a:rPr>
              <a:t>中，</a:t>
            </a:r>
            <a:r>
              <a:rPr lang="zh-CN" altLang="en-US" sz="2400" dirty="0">
                <a:solidFill>
                  <a:srgbClr val="FF0000"/>
                </a:solidFill>
                <a:latin typeface="微软雅黑" panose="020B0503020204020204" pitchFamily="34" charset="-122"/>
                <a:ea typeface="微软雅黑" panose="020B0503020204020204" pitchFamily="34" charset="-122"/>
              </a:rPr>
              <a:t>底层</a:t>
            </a:r>
            <a:r>
              <a:rPr lang="zh-CN" altLang="en-US" sz="2400" dirty="0">
                <a:latin typeface="微软雅黑" panose="020B0503020204020204" pitchFamily="34" charset="-122"/>
                <a:ea typeface="微软雅黑" panose="020B0503020204020204" pitchFamily="34" charset="-122"/>
              </a:rPr>
              <a:t>数据通信网络。</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22DB8241-719D-4549-8CA5-285341C5E3D6}"/>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77F2BECB-1B87-4C36-8948-92F66489645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1AB62DA4-E610-4C2B-A429-E3BBEA9B4EEA}"/>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44469DF-DF06-49C6-8705-A38F16F572F4}"/>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58DE1AC5-4456-4B27-8719-676E428100D9}"/>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81244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up)">
                                      <p:cBhvr>
                                        <p:cTn id="13" dur="500"/>
                                        <p:tgtEl>
                                          <p:spTgt spid="4">
                                            <p:txEl>
                                              <p:pRg st="0" end="0"/>
                                            </p:txEl>
                                          </p:spTgt>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up)">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横卷形 6"/>
          <p:cNvSpPr/>
          <p:nvPr/>
        </p:nvSpPr>
        <p:spPr>
          <a:xfrm>
            <a:off x="104749" y="620109"/>
            <a:ext cx="8968131" cy="6162353"/>
          </a:xfrm>
          <a:prstGeom prst="horizontalScroll">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476091" y="1609252"/>
            <a:ext cx="8423625" cy="4628639"/>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工业以太网和现场总线</a:t>
            </a:r>
            <a:r>
              <a:rPr lang="zh-CN" altLang="en-US" sz="2400" dirty="0">
                <a:latin typeface="微软雅黑" panose="020B0503020204020204" pitchFamily="34" charset="-122"/>
                <a:ea typeface="微软雅黑" panose="020B0503020204020204" pitchFamily="34" charset="-122"/>
              </a:rPr>
              <a:t>标准均为</a:t>
            </a:r>
            <a:r>
              <a:rPr lang="zh-CN" altLang="en-US" sz="2400" dirty="0">
                <a:solidFill>
                  <a:srgbClr val="FF0000"/>
                </a:solidFill>
                <a:latin typeface="微软雅黑" panose="020B0503020204020204" pitchFamily="34" charset="-122"/>
                <a:ea typeface="微软雅黑" panose="020B0503020204020204" pitchFamily="34" charset="-122"/>
              </a:rPr>
              <a:t>公开</a:t>
            </a:r>
            <a:r>
              <a:rPr lang="zh-CN" altLang="en-US" sz="2400" dirty="0">
                <a:latin typeface="微软雅黑" panose="020B0503020204020204" pitchFamily="34" charset="-122"/>
                <a:ea typeface="微软雅黑" panose="020B0503020204020204" pitchFamily="34" charset="-122"/>
              </a:rPr>
              <a:t>标准，熟悉工控系统的程序员，开发针对性的恶意攻击代码，并不存在很高的技术门槛。因此，采取严格的</a:t>
            </a:r>
            <a:r>
              <a:rPr lang="zh-CN" altLang="en-US" sz="2400" dirty="0">
                <a:solidFill>
                  <a:srgbClr val="FF0000"/>
                </a:solidFill>
                <a:latin typeface="微软雅黑" panose="020B0503020204020204" pitchFamily="34" charset="-122"/>
                <a:ea typeface="微软雅黑" panose="020B0503020204020204" pitchFamily="34" charset="-122"/>
              </a:rPr>
              <a:t>网络隔离</a:t>
            </a:r>
            <a:r>
              <a:rPr lang="zh-CN" altLang="en-US" sz="2400" dirty="0">
                <a:latin typeface="微软雅黑" panose="020B0503020204020204" pitchFamily="34" charset="-122"/>
                <a:ea typeface="微软雅黑" panose="020B0503020204020204" pitchFamily="34" charset="-122"/>
              </a:rPr>
              <a:t>措施是必需的。</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DCS</a:t>
            </a:r>
            <a:r>
              <a:rPr lang="zh-CN" altLang="en-US" sz="2400" dirty="0">
                <a:latin typeface="微软雅黑" panose="020B0503020204020204" pitchFamily="34" charset="-122"/>
                <a:ea typeface="微软雅黑" panose="020B0503020204020204" pitchFamily="34" charset="-122"/>
              </a:rPr>
              <a:t>和现场总线控制系统中</a:t>
            </a:r>
            <a:r>
              <a:rPr lang="zh-CN" altLang="en-US" sz="2400" dirty="0">
                <a:solidFill>
                  <a:srgbClr val="FF0000"/>
                </a:solidFill>
                <a:latin typeface="微软雅黑" panose="020B0503020204020204" pitchFamily="34" charset="-122"/>
                <a:ea typeface="微软雅黑" panose="020B0503020204020204" pitchFamily="34" charset="-122"/>
              </a:rPr>
              <a:t>测控软件</a:t>
            </a:r>
            <a:r>
              <a:rPr lang="zh-CN" altLang="en-US" sz="2400" dirty="0">
                <a:latin typeface="微软雅黑" panose="020B0503020204020204" pitchFamily="34" charset="-122"/>
                <a:ea typeface="微软雅黑" panose="020B0503020204020204" pitchFamily="34" charset="-122"/>
              </a:rPr>
              <a:t>是核心产品，特别是行业产品被少数公司所垄断，因此，在核心部门采用</a:t>
            </a:r>
            <a:r>
              <a:rPr lang="zh-CN" altLang="en-US" sz="2400" dirty="0">
                <a:solidFill>
                  <a:srgbClr val="FF0000"/>
                </a:solidFill>
                <a:latin typeface="微软雅黑" panose="020B0503020204020204" pitchFamily="34" charset="-122"/>
                <a:ea typeface="微软雅黑" panose="020B0503020204020204" pitchFamily="34" charset="-122"/>
              </a:rPr>
              <a:t>国产</a:t>
            </a:r>
            <a:r>
              <a:rPr lang="zh-CN" altLang="en-US" sz="2400" dirty="0">
                <a:latin typeface="微软雅黑" panose="020B0503020204020204" pitchFamily="34" charset="-122"/>
                <a:ea typeface="微软雅黑" panose="020B0503020204020204" pitchFamily="34" charset="-122"/>
              </a:rPr>
              <a:t>软件或者一定数量的</a:t>
            </a:r>
            <a:r>
              <a:rPr lang="zh-CN" altLang="en-US" sz="2400" dirty="0">
                <a:solidFill>
                  <a:srgbClr val="FF0000"/>
                </a:solidFill>
                <a:latin typeface="微软雅黑" panose="020B0503020204020204" pitchFamily="34" charset="-122"/>
                <a:ea typeface="微软雅黑" panose="020B0503020204020204" pitchFamily="34" charset="-122"/>
              </a:rPr>
              <a:t>异构异种软件</a:t>
            </a:r>
            <a:r>
              <a:rPr lang="zh-CN" altLang="en-US" sz="2400" dirty="0">
                <a:latin typeface="微软雅黑" panose="020B0503020204020204" pitchFamily="34" charset="-122"/>
                <a:ea typeface="微软雅黑" panose="020B0503020204020204" pitchFamily="34" charset="-122"/>
              </a:rPr>
              <a:t>，以及</a:t>
            </a:r>
            <a:r>
              <a:rPr lang="zh-CN" altLang="en-US" sz="2400" dirty="0">
                <a:solidFill>
                  <a:srgbClr val="FF0000"/>
                </a:solidFill>
                <a:latin typeface="微软雅黑" panose="020B0503020204020204" pitchFamily="34" charset="-122"/>
                <a:ea typeface="微软雅黑" panose="020B0503020204020204" pitchFamily="34" charset="-122"/>
              </a:rPr>
              <a:t>软件冗余</a:t>
            </a:r>
            <a:r>
              <a:rPr lang="zh-CN" altLang="en-US" sz="2400" dirty="0">
                <a:latin typeface="微软雅黑" panose="020B0503020204020204" pitchFamily="34" charset="-122"/>
                <a:ea typeface="微软雅黑" panose="020B0503020204020204" pitchFamily="34" charset="-122"/>
              </a:rPr>
              <a:t>措施是有益的。</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RS-485</a:t>
            </a:r>
            <a:r>
              <a:rPr lang="zh-CN" altLang="en-US" sz="2400" dirty="0">
                <a:latin typeface="微软雅黑" panose="020B0503020204020204" pitchFamily="34" charset="-122"/>
                <a:ea typeface="微软雅黑" panose="020B0503020204020204" pitchFamily="34" charset="-122"/>
              </a:rPr>
              <a:t>总线以及光纤物理层的现场总线，其安全性相对较好；但短程无线网络，特别是</a:t>
            </a:r>
            <a:r>
              <a:rPr lang="en-US" altLang="zh-CN" sz="2400" dirty="0" err="1">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等通用短程无线协议，其安全性较差。</a:t>
            </a:r>
            <a:endParaRPr lang="en-US" altLang="zh-CN" sz="24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Arial" pitchFamily="34" charset="0"/>
              <a:ea typeface="微软雅黑" pitchFamily="34" charset="-122"/>
            </a:endParaRPr>
          </a:p>
        </p:txBody>
      </p:sp>
      <p:grpSp>
        <p:nvGrpSpPr>
          <p:cNvPr id="8" name="组合 7">
            <a:extLst>
              <a:ext uri="{FF2B5EF4-FFF2-40B4-BE49-F238E27FC236}">
                <a16:creationId xmlns:a16="http://schemas.microsoft.com/office/drawing/2014/main" id="{EF7CC3F4-F2EA-48F0-B580-4A4128222C63}"/>
              </a:ext>
            </a:extLst>
          </p:cNvPr>
          <p:cNvGrpSpPr/>
          <p:nvPr/>
        </p:nvGrpSpPr>
        <p:grpSpPr>
          <a:xfrm>
            <a:off x="199226" y="353544"/>
            <a:ext cx="5108269" cy="466490"/>
            <a:chOff x="199226" y="353544"/>
            <a:chExt cx="5108269" cy="466490"/>
          </a:xfrm>
        </p:grpSpPr>
        <p:sp>
          <p:nvSpPr>
            <p:cNvPr id="9" name="Freeform 5">
              <a:extLst>
                <a:ext uri="{FF2B5EF4-FFF2-40B4-BE49-F238E27FC236}">
                  <a16:creationId xmlns:a16="http://schemas.microsoft.com/office/drawing/2014/main" id="{A1744571-A7F7-4002-956D-EF195732832F}"/>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6">
              <a:extLst>
                <a:ext uri="{FF2B5EF4-FFF2-40B4-BE49-F238E27FC236}">
                  <a16:creationId xmlns:a16="http://schemas.microsoft.com/office/drawing/2014/main" id="{7E2C28EF-883F-4CE2-A66F-890E3F806D6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7">
              <a:extLst>
                <a:ext uri="{FF2B5EF4-FFF2-40B4-BE49-F238E27FC236}">
                  <a16:creationId xmlns:a16="http://schemas.microsoft.com/office/drawing/2014/main" id="{234FA3A7-E063-4ED6-9147-63847CD2B75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TextBox 54">
              <a:extLst>
                <a:ext uri="{FF2B5EF4-FFF2-40B4-BE49-F238E27FC236}">
                  <a16:creationId xmlns:a16="http://schemas.microsoft.com/office/drawing/2014/main" id="{E0FE3BA6-574F-4E88-9A7E-E688B2EDD80A}"/>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7819360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up)">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up)">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up)">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横卷形 6"/>
          <p:cNvSpPr/>
          <p:nvPr/>
        </p:nvSpPr>
        <p:spPr>
          <a:xfrm>
            <a:off x="394707" y="620109"/>
            <a:ext cx="8434334" cy="6237891"/>
          </a:xfrm>
          <a:prstGeom prst="horizontalScroll">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443715" y="2038405"/>
            <a:ext cx="8336318" cy="3886577"/>
          </a:xfrm>
          <a:prstGeom prst="rect">
            <a:avLst/>
          </a:prstGeom>
          <a:noFill/>
        </p:spPr>
        <p:txBody>
          <a:bodyPr wrap="square" rtlCol="0">
            <a:spAutoFit/>
          </a:bodyPr>
          <a:lstStyle/>
          <a:p>
            <a:pPr indent="355600">
              <a:lnSpc>
                <a:spcPct val="130000"/>
              </a:lnSpc>
            </a:pPr>
            <a:r>
              <a:rPr lang="en-US" altLang="zh-CN" sz="2400" dirty="0">
                <a:latin typeface="微软雅黑" panose="020B0503020204020204" pitchFamily="34" charset="-122"/>
                <a:ea typeface="微软雅黑" panose="020B0503020204020204" pitchFamily="34" charset="-122"/>
              </a:rPr>
              <a:t>2010</a:t>
            </a:r>
            <a:r>
              <a:rPr lang="zh-CN" altLang="en-US" sz="2400" dirty="0">
                <a:latin typeface="微软雅黑" panose="020B0503020204020204" pitchFamily="34" charset="-122"/>
                <a:ea typeface="微软雅黑" panose="020B0503020204020204" pitchFamily="34" charset="-122"/>
              </a:rPr>
              <a:t>年发生的“</a:t>
            </a:r>
            <a:r>
              <a:rPr lang="zh-CN" altLang="en-US" sz="2400" dirty="0">
                <a:solidFill>
                  <a:srgbClr val="FF0000"/>
                </a:solidFill>
                <a:latin typeface="微软雅黑" panose="020B0503020204020204" pitchFamily="34" charset="-122"/>
                <a:ea typeface="微软雅黑" panose="020B0503020204020204" pitchFamily="34" charset="-122"/>
              </a:rPr>
              <a:t>震网</a:t>
            </a:r>
            <a:r>
              <a:rPr lang="zh-CN" altLang="en-US" sz="2400" dirty="0">
                <a:latin typeface="微软雅黑" panose="020B0503020204020204" pitchFamily="34" charset="-122"/>
                <a:ea typeface="微软雅黑" panose="020B0503020204020204" pitchFamily="34" charset="-122"/>
              </a:rPr>
              <a:t>”病毒事件就是一个典型的工业控制系统信息安全问题，是第一个专门攻击工业基础设施的“</a:t>
            </a:r>
            <a:r>
              <a:rPr lang="zh-CN" altLang="en-US" sz="2400" dirty="0">
                <a:solidFill>
                  <a:srgbClr val="FF0000"/>
                </a:solidFill>
                <a:latin typeface="微软雅黑" panose="020B0503020204020204" pitchFamily="34" charset="-122"/>
                <a:ea typeface="微软雅黑" panose="020B0503020204020204" pitchFamily="34" charset="-122"/>
              </a:rPr>
              <a:t>蠕虫</a:t>
            </a:r>
            <a:r>
              <a:rPr lang="zh-CN" altLang="en-US" sz="2400" dirty="0">
                <a:latin typeface="微软雅黑" panose="020B0503020204020204" pitchFamily="34" charset="-122"/>
                <a:ea typeface="微软雅黑" panose="020B0503020204020204" pitchFamily="34" charset="-122"/>
              </a:rPr>
              <a:t>”病毒。</a:t>
            </a: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r>
              <a:rPr lang="zh-CN" altLang="en-US" sz="2400" dirty="0">
                <a:latin typeface="微软雅黑" panose="020B0503020204020204" pitchFamily="34" charset="-122"/>
                <a:ea typeface="微软雅黑" panose="020B0503020204020204" pitchFamily="34" charset="-122"/>
              </a:rPr>
              <a:t>“震网”病毒的目的被怀疑是要攻击</a:t>
            </a:r>
            <a:r>
              <a:rPr lang="zh-CN" altLang="en-US" sz="2400" dirty="0">
                <a:solidFill>
                  <a:srgbClr val="FF0000"/>
                </a:solidFill>
                <a:latin typeface="微软雅黑" panose="020B0503020204020204" pitchFamily="34" charset="-122"/>
                <a:ea typeface="微软雅黑" panose="020B0503020204020204" pitchFamily="34" charset="-122"/>
              </a:rPr>
              <a:t>伊朗</a:t>
            </a:r>
            <a:r>
              <a:rPr lang="zh-CN" altLang="en-US" sz="2400" dirty="0">
                <a:latin typeface="微软雅黑" panose="020B0503020204020204" pitchFamily="34" charset="-122"/>
                <a:ea typeface="微软雅黑" panose="020B0503020204020204" pitchFamily="34" charset="-122"/>
              </a:rPr>
              <a:t>的布什尔核电站。</a:t>
            </a: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r>
              <a:rPr lang="zh-CN" altLang="en-US" sz="2400" dirty="0">
                <a:latin typeface="微软雅黑" panose="020B0503020204020204" pitchFamily="34" charset="-122"/>
                <a:ea typeface="微软雅黑" panose="020B0503020204020204" pitchFamily="34" charset="-122"/>
              </a:rPr>
              <a:t>它感染了全球超过</a:t>
            </a:r>
            <a:r>
              <a:rPr lang="en-US" altLang="zh-CN" sz="2400" dirty="0">
                <a:latin typeface="微软雅黑" panose="020B0503020204020204" pitchFamily="34" charset="-122"/>
                <a:ea typeface="微软雅黑" panose="020B0503020204020204" pitchFamily="34" charset="-122"/>
              </a:rPr>
              <a:t>45000</a:t>
            </a:r>
            <a:r>
              <a:rPr lang="zh-CN" altLang="en-US" sz="2400" dirty="0">
                <a:latin typeface="微软雅黑" panose="020B0503020204020204" pitchFamily="34" charset="-122"/>
                <a:ea typeface="微软雅黑" panose="020B0503020204020204" pitchFamily="34" charset="-122"/>
              </a:rPr>
              <a:t>个网络，其中伊朗遭到的攻击最为严重，</a:t>
            </a:r>
            <a:r>
              <a:rPr lang="en-US" altLang="zh-CN" sz="2400" dirty="0">
                <a:latin typeface="微软雅黑" panose="020B0503020204020204" pitchFamily="34" charset="-122"/>
                <a:ea typeface="微软雅黑" panose="020B0503020204020204" pitchFamily="34" charset="-122"/>
              </a:rPr>
              <a:t>60%</a:t>
            </a:r>
            <a:r>
              <a:rPr lang="zh-CN" altLang="en-US" sz="2400" dirty="0">
                <a:latin typeface="微软雅黑" panose="020B0503020204020204" pitchFamily="34" charset="-122"/>
                <a:ea typeface="微软雅黑" panose="020B0503020204020204" pitchFamily="34" charset="-122"/>
              </a:rPr>
              <a:t>的个人电脑感染了这种病毒。</a:t>
            </a:r>
          </a:p>
        </p:txBody>
      </p:sp>
      <p:grpSp>
        <p:nvGrpSpPr>
          <p:cNvPr id="8" name="组合 7">
            <a:extLst>
              <a:ext uri="{FF2B5EF4-FFF2-40B4-BE49-F238E27FC236}">
                <a16:creationId xmlns:a16="http://schemas.microsoft.com/office/drawing/2014/main" id="{8DAB8264-C5D3-43FD-A736-C7A1DACDA34C}"/>
              </a:ext>
            </a:extLst>
          </p:cNvPr>
          <p:cNvGrpSpPr/>
          <p:nvPr/>
        </p:nvGrpSpPr>
        <p:grpSpPr>
          <a:xfrm>
            <a:off x="199226" y="353544"/>
            <a:ext cx="5108269" cy="466490"/>
            <a:chOff x="199226" y="353544"/>
            <a:chExt cx="5108269" cy="466490"/>
          </a:xfrm>
        </p:grpSpPr>
        <p:sp>
          <p:nvSpPr>
            <p:cNvPr id="9" name="Freeform 5">
              <a:extLst>
                <a:ext uri="{FF2B5EF4-FFF2-40B4-BE49-F238E27FC236}">
                  <a16:creationId xmlns:a16="http://schemas.microsoft.com/office/drawing/2014/main" id="{E18443E6-4CCA-4BD0-80BF-2CAB13494145}"/>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6">
              <a:extLst>
                <a:ext uri="{FF2B5EF4-FFF2-40B4-BE49-F238E27FC236}">
                  <a16:creationId xmlns:a16="http://schemas.microsoft.com/office/drawing/2014/main" id="{52496E2B-A619-47C6-BC1B-FFAEA0F75CC0}"/>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7">
              <a:extLst>
                <a:ext uri="{FF2B5EF4-FFF2-40B4-BE49-F238E27FC236}">
                  <a16:creationId xmlns:a16="http://schemas.microsoft.com/office/drawing/2014/main" id="{2AE71F3E-7D36-4365-8B96-75140356834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TextBox 54">
              <a:extLst>
                <a:ext uri="{FF2B5EF4-FFF2-40B4-BE49-F238E27FC236}">
                  <a16:creationId xmlns:a16="http://schemas.microsoft.com/office/drawing/2014/main" id="{D40E179B-4D3A-4BDF-9ACB-4D4007D3FFC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52490F25-BF48-4CEC-B9F4-1F26D07E2A88}"/>
              </a:ext>
            </a:extLst>
          </p:cNvPr>
          <p:cNvSpPr txBox="1"/>
          <p:nvPr/>
        </p:nvSpPr>
        <p:spPr>
          <a:xfrm>
            <a:off x="527990" y="933018"/>
            <a:ext cx="3169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070C0"/>
                </a:solidFill>
                <a:latin typeface="微软雅黑" panose="020B0503020204020204" pitchFamily="34" charset="-122"/>
                <a:ea typeface="微软雅黑" panose="020B0503020204020204" pitchFamily="34" charset="-122"/>
              </a:rPr>
              <a:t>“震网”病毒事件</a:t>
            </a:r>
          </a:p>
        </p:txBody>
      </p:sp>
    </p:spTree>
    <p:extLst>
      <p:ext uri="{BB962C8B-B14F-4D97-AF65-F5344CB8AC3E}">
        <p14:creationId xmlns:p14="http://schemas.microsoft.com/office/powerpoint/2010/main" val="414067660"/>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up)">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up)">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wipe(up)">
                                      <p:cBhvr>
                                        <p:cTn id="2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uiExpand="1" build="p"/>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横卷形 6"/>
          <p:cNvSpPr/>
          <p:nvPr/>
        </p:nvSpPr>
        <p:spPr>
          <a:xfrm>
            <a:off x="149999" y="751908"/>
            <a:ext cx="8902561" cy="5979754"/>
          </a:xfrm>
          <a:prstGeom prst="horizontalScroll">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342113" y="2007429"/>
            <a:ext cx="8651888" cy="4366708"/>
          </a:xfrm>
          <a:prstGeom prst="rect">
            <a:avLst/>
          </a:prstGeom>
          <a:noFill/>
        </p:spPr>
        <p:txBody>
          <a:bodyPr wrap="square" rtlCol="0">
            <a:spAutoFit/>
          </a:bodyPr>
          <a:lstStyle/>
          <a:p>
            <a:pPr indent="355600">
              <a:lnSpc>
                <a:spcPct val="130000"/>
              </a:lnSpc>
            </a:pPr>
            <a:r>
              <a:rPr lang="zh-CN" altLang="en-US" sz="2400" dirty="0">
                <a:latin typeface="微软雅黑" panose="020B0503020204020204" pitchFamily="34" charset="-122"/>
                <a:ea typeface="微软雅黑" panose="020B0503020204020204" pitchFamily="34" charset="-122"/>
              </a:rPr>
              <a:t>震网病毒利用了微软操作系统中至少四个漏洞，</a:t>
            </a:r>
            <a:r>
              <a:rPr lang="zh-CN" altLang="en-US" sz="2400" dirty="0">
                <a:solidFill>
                  <a:srgbClr val="FF0000"/>
                </a:solidFill>
                <a:latin typeface="微软雅黑" panose="020B0503020204020204" pitchFamily="34" charset="-122"/>
                <a:ea typeface="微软雅黑" panose="020B0503020204020204" pitchFamily="34" charset="-122"/>
              </a:rPr>
              <a:t>伪造</a:t>
            </a:r>
            <a:r>
              <a:rPr lang="zh-CN" altLang="en-US" sz="2400" dirty="0">
                <a:latin typeface="微软雅黑" panose="020B0503020204020204" pitchFamily="34" charset="-122"/>
                <a:ea typeface="微软雅黑" panose="020B0503020204020204" pitchFamily="34" charset="-122"/>
              </a:rPr>
              <a:t>驱动程序的</a:t>
            </a:r>
            <a:r>
              <a:rPr lang="zh-CN" altLang="en-US" sz="2400" dirty="0">
                <a:solidFill>
                  <a:srgbClr val="FF0000"/>
                </a:solidFill>
                <a:latin typeface="微软雅黑" panose="020B0503020204020204" pitchFamily="34" charset="-122"/>
                <a:ea typeface="微软雅黑" panose="020B0503020204020204" pitchFamily="34" charset="-122"/>
              </a:rPr>
              <a:t>数字签名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r>
              <a:rPr lang="zh-CN" altLang="en-US" sz="2400" dirty="0">
                <a:latin typeface="微软雅黑" panose="020B0503020204020204" pitchFamily="34" charset="-122"/>
                <a:ea typeface="微软雅黑" panose="020B0503020204020204" pitchFamily="34" charset="-122"/>
              </a:rPr>
              <a:t>通过一套完整的入侵和传播流程，突破工业专用局域网的</a:t>
            </a:r>
            <a:r>
              <a:rPr lang="zh-CN" altLang="en-US" sz="2400" dirty="0">
                <a:solidFill>
                  <a:srgbClr val="FF0000"/>
                </a:solidFill>
                <a:latin typeface="微软雅黑" panose="020B0503020204020204" pitchFamily="34" charset="-122"/>
                <a:ea typeface="微软雅黑" panose="020B0503020204020204" pitchFamily="34" charset="-122"/>
              </a:rPr>
              <a:t>物理限制</a:t>
            </a:r>
            <a:r>
              <a:rPr lang="zh-CN" altLang="en-US" sz="2400" dirty="0">
                <a:latin typeface="微软雅黑" panose="020B0503020204020204" pitchFamily="34" charset="-122"/>
                <a:ea typeface="微软雅黑" panose="020B0503020204020204" pitchFamily="34" charset="-122"/>
              </a:rPr>
              <a:t>，利用</a:t>
            </a:r>
            <a:r>
              <a:rPr lang="en-US" altLang="zh-CN" sz="2400" dirty="0" err="1">
                <a:latin typeface="微软雅黑" panose="020B0503020204020204" pitchFamily="34" charset="-122"/>
                <a:ea typeface="微软雅黑" panose="020B0503020204020204" pitchFamily="34" charset="-122"/>
              </a:rPr>
              <a:t>WinCC</a:t>
            </a:r>
            <a:r>
              <a:rPr lang="zh-CN" altLang="en-US" sz="2400" dirty="0">
                <a:latin typeface="微软雅黑" panose="020B0503020204020204" pitchFamily="34" charset="-122"/>
                <a:ea typeface="微软雅黑" panose="020B0503020204020204" pitchFamily="34" charset="-122"/>
              </a:rPr>
              <a:t>系统的两个漏洞，对其开展破坏性攻击。</a:t>
            </a: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r>
              <a:rPr lang="zh-CN" altLang="en-US" sz="2400" dirty="0">
                <a:latin typeface="微软雅黑" panose="020B0503020204020204" pitchFamily="34" charset="-122"/>
                <a:ea typeface="微软雅黑" panose="020B0503020204020204" pitchFamily="34" charset="-122"/>
              </a:rPr>
              <a:t>震网事件攻击的最终目标既不是</a:t>
            </a:r>
            <a:r>
              <a:rPr lang="zh-CN" altLang="en-US" sz="2400" dirty="0">
                <a:solidFill>
                  <a:srgbClr val="FF0000"/>
                </a:solidFill>
                <a:latin typeface="微软雅黑" panose="020B0503020204020204" pitchFamily="34" charset="-122"/>
                <a:ea typeface="微软雅黑" panose="020B0503020204020204" pitchFamily="34" charset="-122"/>
              </a:rPr>
              <a:t>开放主机</a:t>
            </a:r>
            <a:r>
              <a:rPr lang="zh-CN" altLang="en-US" sz="2400" dirty="0">
                <a:latin typeface="微软雅黑" panose="020B0503020204020204" pitchFamily="34" charset="-122"/>
                <a:ea typeface="微软雅黑" panose="020B0503020204020204" pitchFamily="34" charset="-122"/>
              </a:rPr>
              <a:t>，也不是大众家庭中的</a:t>
            </a:r>
            <a:r>
              <a:rPr lang="zh-CN" altLang="en-US" sz="2400" dirty="0">
                <a:solidFill>
                  <a:srgbClr val="FF0000"/>
                </a:solidFill>
                <a:latin typeface="微软雅黑" panose="020B0503020204020204" pitchFamily="34" charset="-122"/>
                <a:ea typeface="微软雅黑" panose="020B0503020204020204" pitchFamily="34" charset="-122"/>
              </a:rPr>
              <a:t>通用软件</a:t>
            </a:r>
            <a:r>
              <a:rPr lang="zh-CN" altLang="en-US" sz="2400" dirty="0">
                <a:latin typeface="微软雅黑" panose="020B0503020204020204" pitchFamily="34" charset="-122"/>
                <a:ea typeface="微软雅黑" panose="020B0503020204020204" pitchFamily="34" charset="-122"/>
              </a:rPr>
              <a:t>，其攻击需要渗透到</a:t>
            </a:r>
            <a:r>
              <a:rPr lang="zh-CN" altLang="en-US" sz="2400" dirty="0">
                <a:solidFill>
                  <a:srgbClr val="FF0000"/>
                </a:solidFill>
                <a:latin typeface="微软雅黑" panose="020B0503020204020204" pitchFamily="34" charset="-122"/>
                <a:ea typeface="微软雅黑" panose="020B0503020204020204" pitchFamily="34" charset="-122"/>
              </a:rPr>
              <a:t>内网</a:t>
            </a:r>
            <a:r>
              <a:rPr lang="zh-CN" altLang="en-US" sz="2400" dirty="0">
                <a:latin typeface="微软雅黑" panose="020B0503020204020204" pitchFamily="34" charset="-122"/>
                <a:ea typeface="微软雅黑" panose="020B0503020204020204" pitchFamily="34" charset="-122"/>
              </a:rPr>
              <a:t>，且需要挖掘</a:t>
            </a: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操作系统的</a:t>
            </a:r>
            <a:r>
              <a:rPr lang="zh-CN" altLang="en-US" sz="2400" dirty="0">
                <a:solidFill>
                  <a:srgbClr val="FF0000"/>
                </a:solidFill>
                <a:latin typeface="微软雅黑" panose="020B0503020204020204" pitchFamily="34" charset="-122"/>
                <a:ea typeface="微软雅黑" panose="020B0503020204020204" pitchFamily="34" charset="-122"/>
              </a:rPr>
              <a:t>零日漏洞</a:t>
            </a:r>
            <a:r>
              <a:rPr lang="zh-CN" altLang="en-US" sz="2400" dirty="0">
                <a:latin typeface="微软雅黑" panose="020B0503020204020204" pitchFamily="34" charset="-122"/>
                <a:ea typeface="微软雅黑" panose="020B0503020204020204" pitchFamily="34" charset="-122"/>
              </a:rPr>
              <a:t>，表现攻击能力非同寻常。因而有推断认为此次攻击很可能是一次带有</a:t>
            </a:r>
            <a:r>
              <a:rPr lang="zh-CN" altLang="en-US" sz="2400" dirty="0">
                <a:solidFill>
                  <a:srgbClr val="FF0000"/>
                </a:solidFill>
                <a:latin typeface="微软雅黑" panose="020B0503020204020204" pitchFamily="34" charset="-122"/>
                <a:ea typeface="微软雅黑" panose="020B0503020204020204" pitchFamily="34" charset="-122"/>
              </a:rPr>
              <a:t>政治意义</a:t>
            </a:r>
            <a:r>
              <a:rPr lang="zh-CN" altLang="en-US" sz="2400" dirty="0">
                <a:latin typeface="微软雅黑" panose="020B0503020204020204" pitchFamily="34" charset="-122"/>
                <a:ea typeface="微软雅黑" panose="020B0503020204020204" pitchFamily="34" charset="-122"/>
              </a:rPr>
              <a:t>的精心谋划的攻击。</a:t>
            </a:r>
            <a:endParaRPr lang="en-US" altLang="zh-CN" sz="2400" dirty="0">
              <a:latin typeface="微软雅黑" panose="020B0503020204020204" pitchFamily="34" charset="-122"/>
              <a:ea typeface="微软雅黑" panose="020B0503020204020204" pitchFamily="34" charset="-122"/>
            </a:endParaRPr>
          </a:p>
          <a:p>
            <a:pPr indent="355600">
              <a:lnSpc>
                <a:spcPct val="130000"/>
              </a:lnSpc>
            </a:pPr>
            <a:endParaRPr lang="zh-CN" altLang="en-US" sz="24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26FC06E0-7B41-4961-BF12-3905C868F563}"/>
              </a:ext>
            </a:extLst>
          </p:cNvPr>
          <p:cNvGrpSpPr/>
          <p:nvPr/>
        </p:nvGrpSpPr>
        <p:grpSpPr>
          <a:xfrm>
            <a:off x="199226" y="353544"/>
            <a:ext cx="5108269" cy="466490"/>
            <a:chOff x="199226" y="353544"/>
            <a:chExt cx="5108269" cy="466490"/>
          </a:xfrm>
        </p:grpSpPr>
        <p:sp>
          <p:nvSpPr>
            <p:cNvPr id="9" name="Freeform 5">
              <a:extLst>
                <a:ext uri="{FF2B5EF4-FFF2-40B4-BE49-F238E27FC236}">
                  <a16:creationId xmlns:a16="http://schemas.microsoft.com/office/drawing/2014/main" id="{1377043F-3910-4D2A-867B-20F44AD6831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6">
              <a:extLst>
                <a:ext uri="{FF2B5EF4-FFF2-40B4-BE49-F238E27FC236}">
                  <a16:creationId xmlns:a16="http://schemas.microsoft.com/office/drawing/2014/main" id="{56AFCAC2-BE2F-4E29-9F98-BD0B0E9E903A}"/>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7">
              <a:extLst>
                <a:ext uri="{FF2B5EF4-FFF2-40B4-BE49-F238E27FC236}">
                  <a16:creationId xmlns:a16="http://schemas.microsoft.com/office/drawing/2014/main" id="{B251EAA0-F549-41AF-BEC6-7ECB205CA55F}"/>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TextBox 54">
              <a:extLst>
                <a:ext uri="{FF2B5EF4-FFF2-40B4-BE49-F238E27FC236}">
                  <a16:creationId xmlns:a16="http://schemas.microsoft.com/office/drawing/2014/main" id="{6C372ADC-3364-430F-948E-5F6378BE24C6}"/>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5.4.2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有线网络接入安全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50D61E84-26E5-4C7B-B284-5E736A385D66}"/>
              </a:ext>
            </a:extLst>
          </p:cNvPr>
          <p:cNvSpPr txBox="1"/>
          <p:nvPr/>
        </p:nvSpPr>
        <p:spPr>
          <a:xfrm>
            <a:off x="527990" y="933018"/>
            <a:ext cx="3169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070C0"/>
                </a:solidFill>
                <a:latin typeface="微软雅黑" panose="020B0503020204020204" pitchFamily="34" charset="-122"/>
                <a:ea typeface="微软雅黑" panose="020B0503020204020204" pitchFamily="34" charset="-122"/>
              </a:rPr>
              <a:t>“震网”病毒事件</a:t>
            </a:r>
          </a:p>
        </p:txBody>
      </p:sp>
    </p:spTree>
    <p:extLst>
      <p:ext uri="{BB962C8B-B14F-4D97-AF65-F5344CB8AC3E}">
        <p14:creationId xmlns:p14="http://schemas.microsoft.com/office/powerpoint/2010/main" val="156114892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up)">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up)">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up)">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1"/>
            <a:ext cx="9144000" cy="5143500"/>
          </a:xfrm>
          <a:prstGeom prst="rect">
            <a:avLst/>
          </a:prstGeom>
        </p:spPr>
      </p:pic>
      <p:sp>
        <p:nvSpPr>
          <p:cNvPr id="3" name="TextBox 2"/>
          <p:cNvSpPr txBox="1"/>
          <p:nvPr/>
        </p:nvSpPr>
        <p:spPr>
          <a:xfrm>
            <a:off x="498891" y="3564229"/>
            <a:ext cx="7856444" cy="1311193"/>
          </a:xfrm>
          <a:prstGeom prst="rect">
            <a:avLst/>
          </a:prstGeom>
          <a:noFill/>
        </p:spPr>
        <p:txBody>
          <a:bodyPr wrap="square" rtlCol="0">
            <a:spAutoFit/>
          </a:bodyPr>
          <a:lstStyle/>
          <a:p>
            <a:pPr>
              <a:lnSpc>
                <a:spcPct val="130000"/>
              </a:lnSpc>
            </a:pPr>
            <a:r>
              <a:rPr lang="zh-CN" altLang="en-US" sz="2100" dirty="0">
                <a:latin typeface="Arial" pitchFamily="34" charset="0"/>
                <a:ea typeface="微软雅黑" pitchFamily="34" charset="-122"/>
              </a:rPr>
              <a:t>卫星通信接入网包括卫星电视、遥感卫星等其他各类通信卫星，民用通信卫星中的两个典型：</a:t>
            </a:r>
            <a:r>
              <a:rPr lang="en-US" altLang="zh-CN" sz="2100" dirty="0">
                <a:latin typeface="Arial" pitchFamily="34" charset="0"/>
                <a:ea typeface="微软雅黑" pitchFamily="34" charset="-122"/>
              </a:rPr>
              <a:t>CMMB</a:t>
            </a:r>
            <a:r>
              <a:rPr lang="zh-CN" altLang="en-US" sz="2100" dirty="0">
                <a:latin typeface="Arial" pitchFamily="34" charset="0"/>
                <a:ea typeface="微软雅黑" pitchFamily="34" charset="-122"/>
              </a:rPr>
              <a:t>手机电视和北斗卫星导航定位系统。</a:t>
            </a:r>
          </a:p>
        </p:txBody>
      </p:sp>
      <p:grpSp>
        <p:nvGrpSpPr>
          <p:cNvPr id="6" name="组合 5">
            <a:extLst>
              <a:ext uri="{FF2B5EF4-FFF2-40B4-BE49-F238E27FC236}">
                <a16:creationId xmlns:a16="http://schemas.microsoft.com/office/drawing/2014/main" id="{E13D2D09-B9F1-4FC2-8F1D-0E2FC121F889}"/>
              </a:ext>
            </a:extLst>
          </p:cNvPr>
          <p:cNvGrpSpPr/>
          <p:nvPr/>
        </p:nvGrpSpPr>
        <p:grpSpPr>
          <a:xfrm>
            <a:off x="199226" y="353544"/>
            <a:ext cx="5108269" cy="466490"/>
            <a:chOff x="199226" y="353544"/>
            <a:chExt cx="5108269" cy="466490"/>
          </a:xfrm>
        </p:grpSpPr>
        <p:sp>
          <p:nvSpPr>
            <p:cNvPr id="7" name="Freeform 5">
              <a:extLst>
                <a:ext uri="{FF2B5EF4-FFF2-40B4-BE49-F238E27FC236}">
                  <a16:creationId xmlns:a16="http://schemas.microsoft.com/office/drawing/2014/main" id="{EC79008A-298F-4D1E-84A1-7437F096807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id="{8002CA47-622D-4B6B-89C1-0C2854520BBF}"/>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id="{A55DFA85-2B4B-4150-921E-23E788BE15E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id="{6CC7A0B8-E2B8-45B8-B7B4-0CCBAFDAA99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卫星通信接入安全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8457277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5AB8369-41D4-44EC-9436-0546FD009B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1"/>
            <a:ext cx="9144000" cy="5143500"/>
          </a:xfrm>
          <a:prstGeom prst="rect">
            <a:avLst/>
          </a:prstGeom>
        </p:spPr>
      </p:pic>
      <p:sp>
        <p:nvSpPr>
          <p:cNvPr id="3" name="文本框 2"/>
          <p:cNvSpPr txBox="1"/>
          <p:nvPr/>
        </p:nvSpPr>
        <p:spPr>
          <a:xfrm>
            <a:off x="199226" y="3598377"/>
            <a:ext cx="8855321" cy="2775760"/>
          </a:xfrm>
          <a:prstGeom prst="rect">
            <a:avLst/>
          </a:prstGeom>
          <a:noFill/>
        </p:spPr>
        <p:txBody>
          <a:bodyPr wrap="square" rtlCol="0">
            <a:spAutoFit/>
          </a:bodyPr>
          <a:lstStyle/>
          <a:p>
            <a:pPr>
              <a:lnSpc>
                <a:spcPct val="150000"/>
              </a:lnSpc>
            </a:pPr>
            <a:r>
              <a:rPr lang="en-US" altLang="zh-CN" sz="2400" b="1" dirty="0">
                <a:latin typeface="+mj-ea"/>
                <a:ea typeface="+mj-ea"/>
                <a:cs typeface="Times New Roman" panose="02020603050405020304" pitchFamily="18" charset="0"/>
              </a:rPr>
              <a:t>CMMB</a:t>
            </a:r>
            <a:endParaRPr lang="en-US" altLang="zh-CN" sz="2400" b="1" dirty="0">
              <a:latin typeface="+mj-ea"/>
              <a:ea typeface="+mj-ea"/>
            </a:endParaRPr>
          </a:p>
          <a:p>
            <a:pPr>
              <a:lnSpc>
                <a:spcPct val="150000"/>
              </a:lnSpc>
            </a:pPr>
            <a:r>
              <a:rPr lang="en-US" altLang="zh-CN" sz="2400" dirty="0">
                <a:latin typeface="+mj-ea"/>
                <a:ea typeface="+mj-ea"/>
                <a:cs typeface="Times New Roman" panose="02020603050405020304" pitchFamily="18" charset="0"/>
              </a:rPr>
              <a:t>China</a:t>
            </a:r>
            <a:r>
              <a:rPr lang="en-US" altLang="zh-CN" sz="2400" dirty="0">
                <a:latin typeface="+mj-ea"/>
                <a:ea typeface="+mj-ea"/>
              </a:rPr>
              <a:t> </a:t>
            </a:r>
            <a:r>
              <a:rPr lang="en-US" altLang="zh-CN" sz="2400" dirty="0">
                <a:latin typeface="+mj-ea"/>
                <a:ea typeface="+mj-ea"/>
                <a:cs typeface="Times New Roman" panose="02020603050405020304" pitchFamily="18" charset="0"/>
              </a:rPr>
              <a:t>Mobile</a:t>
            </a:r>
            <a:r>
              <a:rPr lang="en-US" altLang="zh-CN" sz="2400" dirty="0">
                <a:latin typeface="+mj-ea"/>
                <a:ea typeface="+mj-ea"/>
              </a:rPr>
              <a:t> </a:t>
            </a:r>
            <a:r>
              <a:rPr lang="en-US" altLang="zh-CN" sz="2400" dirty="0">
                <a:latin typeface="+mj-ea"/>
                <a:ea typeface="+mj-ea"/>
                <a:cs typeface="Times New Roman" panose="02020603050405020304" pitchFamily="18" charset="0"/>
              </a:rPr>
              <a:t>Multimedia</a:t>
            </a:r>
            <a:r>
              <a:rPr lang="en-US" altLang="zh-CN" sz="2400" dirty="0">
                <a:latin typeface="+mj-ea"/>
                <a:ea typeface="+mj-ea"/>
              </a:rPr>
              <a:t> </a:t>
            </a:r>
            <a:r>
              <a:rPr lang="en-US" altLang="zh-CN" sz="2400" dirty="0">
                <a:latin typeface="+mj-ea"/>
                <a:ea typeface="+mj-ea"/>
                <a:cs typeface="Times New Roman" panose="02020603050405020304" pitchFamily="18" charset="0"/>
              </a:rPr>
              <a:t>Broadcasting</a:t>
            </a:r>
            <a:r>
              <a:rPr lang="zh-CN" altLang="en-US" sz="2400" dirty="0">
                <a:latin typeface="+mj-ea"/>
                <a:ea typeface="+mj-ea"/>
              </a:rPr>
              <a:t>，中国移动多媒体广播。通过无线广播电视覆盖网主要面向各种便携式终端设备提供数字音视频和信息服务，是现有广播网络的延伸和补充，是广电网络的组成部分。</a:t>
            </a:r>
          </a:p>
        </p:txBody>
      </p:sp>
      <p:grpSp>
        <p:nvGrpSpPr>
          <p:cNvPr id="4" name="组合 3">
            <a:extLst>
              <a:ext uri="{FF2B5EF4-FFF2-40B4-BE49-F238E27FC236}">
                <a16:creationId xmlns:a16="http://schemas.microsoft.com/office/drawing/2014/main" id="{C716C83B-439A-4E15-9A50-74A68D613A26}"/>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C127FCD5-1694-44CF-9869-155B424D55A3}"/>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5F35313E-423E-4984-A0C7-51F90886504C}"/>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64F13E64-A5DF-46BF-A92E-EF340FA8AA63}"/>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23AC08AB-9DD7-45BB-8FA4-46AC315BB7C1}"/>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卫星通信接入安全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3469919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a:srcRect/>
          <a:stretch>
            <a:fillRect/>
          </a:stretch>
        </p:blipFill>
        <p:spPr>
          <a:xfrm>
            <a:off x="-16669" y="3132773"/>
            <a:ext cx="4022408" cy="2844165"/>
          </a:xfrm>
          <a:prstGeom prst="rect">
            <a:avLst/>
          </a:prstGeom>
        </p:spPr>
      </p:pic>
      <p:grpSp>
        <p:nvGrpSpPr>
          <p:cNvPr id="12" name="组合 11">
            <a:extLst>
              <a:ext uri="{FF2B5EF4-FFF2-40B4-BE49-F238E27FC236}">
                <a16:creationId xmlns:a16="http://schemas.microsoft.com/office/drawing/2014/main" id="{42A766D5-78D9-4C1A-BD21-FF0F8D856D71}"/>
              </a:ext>
            </a:extLst>
          </p:cNvPr>
          <p:cNvGrpSpPr/>
          <p:nvPr/>
        </p:nvGrpSpPr>
        <p:grpSpPr>
          <a:xfrm>
            <a:off x="4090175" y="1321681"/>
            <a:ext cx="4786589" cy="3924453"/>
            <a:chOff x="4090175" y="1321681"/>
            <a:chExt cx="4786589" cy="3924453"/>
          </a:xfrm>
        </p:grpSpPr>
        <p:sp>
          <p:nvSpPr>
            <p:cNvPr id="6" name="圆角矩形标注 5"/>
            <p:cNvSpPr/>
            <p:nvPr/>
          </p:nvSpPr>
          <p:spPr>
            <a:xfrm>
              <a:off x="4090175" y="1321681"/>
              <a:ext cx="4786589" cy="3622183"/>
            </a:xfrm>
            <a:prstGeom prst="wedgeRoundRectCallou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4393096" y="1590261"/>
              <a:ext cx="4403034" cy="3655873"/>
            </a:xfrm>
            <a:prstGeom prst="rect">
              <a:avLst/>
            </a:prstGeom>
            <a:noFill/>
          </p:spPr>
          <p:txBody>
            <a:bodyPr wrap="square" rtlCol="0">
              <a:spAutoFit/>
            </a:bodyPr>
            <a:lstStyle/>
            <a:p>
              <a:pPr>
                <a:lnSpc>
                  <a:spcPct val="130000"/>
                </a:lnSpc>
              </a:pPr>
              <a:r>
                <a:rPr lang="en-US" altLang="zh-CN" dirty="0">
                  <a:latin typeface="Arial" pitchFamily="34" charset="0"/>
                  <a:ea typeface="微软雅黑" pitchFamily="34" charset="-122"/>
                </a:rPr>
                <a:t>CMMB</a:t>
              </a:r>
              <a:r>
                <a:rPr lang="zh-CN" altLang="en-US" dirty="0">
                  <a:latin typeface="Arial" pitchFamily="34" charset="0"/>
                  <a:ea typeface="微软雅黑" pitchFamily="34" charset="-122"/>
                </a:rPr>
                <a:t>优势</a:t>
              </a:r>
              <a:endParaRPr lang="en-US" altLang="zh-CN" dirty="0">
                <a:latin typeface="Arial" pitchFamily="34" charset="0"/>
                <a:ea typeface="微软雅黑" pitchFamily="34" charset="-122"/>
              </a:endParaRPr>
            </a:p>
            <a:p>
              <a:pPr>
                <a:lnSpc>
                  <a:spcPct val="130000"/>
                </a:lnSpc>
              </a:pPr>
              <a:r>
                <a:rPr lang="en-US" altLang="zh-CN" dirty="0">
                  <a:latin typeface="Arial" pitchFamily="34" charset="0"/>
                  <a:ea typeface="微软雅黑" pitchFamily="34" charset="-122"/>
                </a:rPr>
                <a:t>1</a:t>
              </a:r>
              <a:r>
                <a:rPr lang="zh-CN" altLang="en-US" dirty="0">
                  <a:latin typeface="Arial" pitchFamily="34" charset="0"/>
                  <a:ea typeface="微软雅黑" pitchFamily="34" charset="-122"/>
                </a:rPr>
                <a:t>、</a:t>
              </a:r>
              <a:r>
                <a:rPr lang="en-US" altLang="zh-CN" dirty="0">
                  <a:latin typeface="Arial" pitchFamily="34" charset="0"/>
                  <a:ea typeface="微软雅黑" pitchFamily="34" charset="-122"/>
                </a:rPr>
                <a:t>CMMB</a:t>
              </a:r>
              <a:r>
                <a:rPr lang="zh-CN" altLang="en-US" dirty="0">
                  <a:latin typeface="Arial" pitchFamily="34" charset="0"/>
                  <a:ea typeface="微软雅黑" pitchFamily="34" charset="-122"/>
                </a:rPr>
                <a:t>借助卫星通信，能极好的解决移动终端（手机电视）信号流畅的问题。</a:t>
              </a:r>
              <a:endParaRPr lang="en-US" altLang="zh-CN" dirty="0">
                <a:latin typeface="Arial" pitchFamily="34" charset="0"/>
                <a:ea typeface="微软雅黑" pitchFamily="34" charset="-122"/>
              </a:endParaRPr>
            </a:p>
            <a:p>
              <a:pPr>
                <a:lnSpc>
                  <a:spcPct val="130000"/>
                </a:lnSpc>
              </a:pPr>
              <a:r>
                <a:rPr lang="en-US" altLang="zh-CN" dirty="0">
                  <a:latin typeface="Arial" pitchFamily="34" charset="0"/>
                  <a:ea typeface="微软雅黑" pitchFamily="34" charset="-122"/>
                </a:rPr>
                <a:t>2</a:t>
              </a:r>
              <a:r>
                <a:rPr lang="zh-CN" altLang="en-US" dirty="0">
                  <a:latin typeface="Arial" pitchFamily="34" charset="0"/>
                  <a:ea typeface="微软雅黑" pitchFamily="34" charset="-122"/>
                </a:rPr>
                <a:t>、</a:t>
              </a:r>
              <a:r>
                <a:rPr lang="en-US" altLang="zh-CN" dirty="0">
                  <a:latin typeface="Arial" pitchFamily="34" charset="0"/>
                  <a:ea typeface="微软雅黑" pitchFamily="34" charset="-122"/>
                </a:rPr>
                <a:t>CMMB</a:t>
              </a:r>
              <a:r>
                <a:rPr lang="zh-CN" altLang="en-US" dirty="0">
                  <a:latin typeface="Arial" pitchFamily="34" charset="0"/>
                  <a:ea typeface="微软雅黑" pitchFamily="34" charset="-122"/>
                </a:rPr>
                <a:t>由国家广电总局管理，其负责的电影、电视、广播载体，具有丰富的电视内容资源，</a:t>
              </a:r>
              <a:r>
                <a:rPr lang="en-US" altLang="zh-CN" dirty="0">
                  <a:latin typeface="Arial" pitchFamily="34" charset="0"/>
                  <a:ea typeface="微软雅黑" pitchFamily="34" charset="-122"/>
                </a:rPr>
                <a:t>CMMB</a:t>
              </a:r>
              <a:r>
                <a:rPr lang="zh-CN" altLang="en-US" dirty="0">
                  <a:latin typeface="Arial" pitchFamily="34" charset="0"/>
                  <a:ea typeface="微软雅黑" pitchFamily="34" charset="-122"/>
                </a:rPr>
                <a:t>也是</a:t>
              </a:r>
              <a:r>
                <a:rPr lang="en-US" altLang="zh-CN" dirty="0">
                  <a:latin typeface="Arial" pitchFamily="34" charset="0"/>
                  <a:ea typeface="微软雅黑" pitchFamily="34" charset="-122"/>
                </a:rPr>
                <a:t>2008</a:t>
              </a:r>
              <a:r>
                <a:rPr lang="zh-CN" altLang="en-US" dirty="0">
                  <a:latin typeface="Arial" pitchFamily="34" charset="0"/>
                  <a:ea typeface="微软雅黑" pitchFamily="34" charset="-122"/>
                </a:rPr>
                <a:t>年奥运会新媒体的直播载体。</a:t>
              </a:r>
              <a:endParaRPr lang="en-US" altLang="zh-CN" dirty="0">
                <a:latin typeface="Arial" pitchFamily="34" charset="0"/>
                <a:ea typeface="微软雅黑" pitchFamily="34" charset="-122"/>
              </a:endParaRPr>
            </a:p>
            <a:p>
              <a:pPr>
                <a:lnSpc>
                  <a:spcPct val="130000"/>
                </a:lnSpc>
              </a:pPr>
              <a:r>
                <a:rPr lang="en-US" altLang="zh-CN" dirty="0">
                  <a:latin typeface="Arial" pitchFamily="34" charset="0"/>
                  <a:ea typeface="微软雅黑" pitchFamily="34" charset="-122"/>
                </a:rPr>
                <a:t>3</a:t>
              </a:r>
              <a:r>
                <a:rPr lang="zh-CN" altLang="en-US" dirty="0">
                  <a:latin typeface="Arial" pitchFamily="34" charset="0"/>
                  <a:ea typeface="微软雅黑" pitchFamily="34" charset="-122"/>
                </a:rPr>
                <a:t>、收费低廉，</a:t>
              </a:r>
              <a:r>
                <a:rPr lang="en-US" altLang="zh-CN" dirty="0">
                  <a:latin typeface="Arial" pitchFamily="34" charset="0"/>
                  <a:ea typeface="微软雅黑" pitchFamily="34" charset="-122"/>
                </a:rPr>
                <a:t>CMMB</a:t>
              </a:r>
              <a:r>
                <a:rPr lang="zh-CN" altLang="en-US" dirty="0">
                  <a:latin typeface="Arial" pitchFamily="34" charset="0"/>
                  <a:ea typeface="微软雅黑" pitchFamily="34" charset="-122"/>
                </a:rPr>
                <a:t>兼顾国家媒体信息发布功能。</a:t>
              </a:r>
              <a:endParaRPr lang="en-US" altLang="zh-CN" dirty="0">
                <a:latin typeface="Arial" pitchFamily="34" charset="0"/>
                <a:ea typeface="微软雅黑" pitchFamily="34" charset="-122"/>
              </a:endParaRPr>
            </a:p>
            <a:p>
              <a:pPr>
                <a:lnSpc>
                  <a:spcPct val="130000"/>
                </a:lnSpc>
              </a:pPr>
              <a:endParaRPr lang="zh-CN" altLang="en-US" dirty="0">
                <a:latin typeface="Arial" pitchFamily="34" charset="0"/>
                <a:ea typeface="微软雅黑" pitchFamily="34" charset="-122"/>
              </a:endParaRPr>
            </a:p>
          </p:txBody>
        </p:sp>
      </p:grpSp>
      <p:grpSp>
        <p:nvGrpSpPr>
          <p:cNvPr id="7" name="组合 6">
            <a:extLst>
              <a:ext uri="{FF2B5EF4-FFF2-40B4-BE49-F238E27FC236}">
                <a16:creationId xmlns:a16="http://schemas.microsoft.com/office/drawing/2014/main" id="{12DCA89A-7B32-435D-BD63-39E31F813750}"/>
              </a:ext>
            </a:extLst>
          </p:cNvPr>
          <p:cNvGrpSpPr/>
          <p:nvPr/>
        </p:nvGrpSpPr>
        <p:grpSpPr>
          <a:xfrm>
            <a:off x="199226" y="353544"/>
            <a:ext cx="5108269" cy="466490"/>
            <a:chOff x="199226" y="353544"/>
            <a:chExt cx="5108269" cy="466490"/>
          </a:xfrm>
        </p:grpSpPr>
        <p:sp>
          <p:nvSpPr>
            <p:cNvPr id="8" name="Freeform 5">
              <a:extLst>
                <a:ext uri="{FF2B5EF4-FFF2-40B4-BE49-F238E27FC236}">
                  <a16:creationId xmlns:a16="http://schemas.microsoft.com/office/drawing/2014/main" id="{E12EF787-0232-4103-AB16-B3473B66ECB1}"/>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id="{F6749F47-EEEE-49BE-9B5B-A1424201ED64}"/>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id="{6996BEDA-5FF4-410C-AD83-99C381C1C66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id="{90D82E8A-E2FB-4CB3-9E1D-A2993280AAB0}"/>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卫星通信接入安全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2380520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97C403F7-6CF0-4B39-80B7-6752D8D25758}"/>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6" name="Freeform 6">
            <a:extLst>
              <a:ext uri="{FF2B5EF4-FFF2-40B4-BE49-F238E27FC236}">
                <a16:creationId xmlns:a16="http://schemas.microsoft.com/office/drawing/2014/main" id="{1CACF207-2F08-42A7-AC3C-6EF913B6A307}"/>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7" name="Freeform 7">
            <a:extLst>
              <a:ext uri="{FF2B5EF4-FFF2-40B4-BE49-F238E27FC236}">
                <a16:creationId xmlns:a16="http://schemas.microsoft.com/office/drawing/2014/main" id="{7EC96D57-EA85-49BB-B7DE-81E42177E0FB}"/>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8" name="TextBox 54">
            <a:extLst>
              <a:ext uri="{FF2B5EF4-FFF2-40B4-BE49-F238E27FC236}">
                <a16:creationId xmlns:a16="http://schemas.microsoft.com/office/drawing/2014/main" id="{F49FE5B4-AACD-4423-BD9D-95730678BA45}"/>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扩展接入网的安全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内容占位符 5">
            <a:extLst>
              <a:ext uri="{FF2B5EF4-FFF2-40B4-BE49-F238E27FC236}">
                <a16:creationId xmlns:a16="http://schemas.microsoft.com/office/drawing/2014/main" id="{3E37D466-273A-4650-8366-B57C771FF249}"/>
              </a:ext>
            </a:extLst>
          </p:cNvPr>
          <p:cNvSpPr txBox="1">
            <a:spLocks/>
          </p:cNvSpPr>
          <p:nvPr/>
        </p:nvSpPr>
        <p:spPr>
          <a:xfrm>
            <a:off x="719768" y="1608250"/>
            <a:ext cx="7787480" cy="4754736"/>
          </a:xfrm>
          <a:prstGeom prst="rect">
            <a:avLst/>
          </a:prstGeom>
          <a:ln>
            <a:solidFill>
              <a:schemeClr val="accent4">
                <a:lumMod val="75000"/>
              </a:schemeClr>
            </a:solidFill>
          </a:ln>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363538" algn="just">
              <a:lnSpc>
                <a:spcPct val="200000"/>
              </a:lnSpc>
              <a:buNone/>
            </a:pPr>
            <a:r>
              <a:rPr lang="zh-CN" altLang="en-US" sz="2400" dirty="0"/>
              <a:t>除了近距离无线（高速）接入和远距离无线（高速）接入以外，物联网的接入技术还可以是</a:t>
            </a:r>
            <a:r>
              <a:rPr lang="zh-CN" altLang="en-US" sz="2400" dirty="0">
                <a:solidFill>
                  <a:srgbClr val="FF0000"/>
                </a:solidFill>
              </a:rPr>
              <a:t>近距离无线低速接入网</a:t>
            </a:r>
            <a:r>
              <a:rPr lang="zh-CN" altLang="en-US" sz="2400" dirty="0"/>
              <a:t>，如蓝牙和</a:t>
            </a:r>
            <a:r>
              <a:rPr lang="en-US" altLang="zh-CN" sz="2400" dirty="0" err="1"/>
              <a:t>ZigBee</a:t>
            </a:r>
            <a:r>
              <a:rPr lang="zh-CN" altLang="en-US" sz="2400" dirty="0"/>
              <a:t>，以及</a:t>
            </a:r>
            <a:r>
              <a:rPr lang="zh-CN" altLang="en-US" sz="2400" dirty="0">
                <a:solidFill>
                  <a:srgbClr val="FF0000"/>
                </a:solidFill>
              </a:rPr>
              <a:t>有线网络</a:t>
            </a:r>
            <a:r>
              <a:rPr lang="zh-CN" altLang="en-US" sz="2400" dirty="0"/>
              <a:t>，如局域网 </a:t>
            </a:r>
            <a:r>
              <a:rPr lang="en-US" altLang="zh-CN" sz="2400" dirty="0"/>
              <a:t>Ethernet(IEEE 802.3)</a:t>
            </a:r>
            <a:r>
              <a:rPr lang="zh-CN" altLang="en-US" sz="2400" dirty="0"/>
              <a:t>和</a:t>
            </a:r>
            <a:r>
              <a:rPr lang="zh-CN" altLang="en-US" sz="2400" dirty="0">
                <a:solidFill>
                  <a:srgbClr val="FF0000"/>
                </a:solidFill>
              </a:rPr>
              <a:t>卫星通信</a:t>
            </a:r>
            <a:r>
              <a:rPr lang="zh-CN" altLang="en-US" sz="2400" dirty="0"/>
              <a:t>。</a:t>
            </a:r>
          </a:p>
          <a:p>
            <a:pPr marL="0" indent="0" algn="just">
              <a:lnSpc>
                <a:spcPct val="200000"/>
              </a:lnSpc>
              <a:buNone/>
            </a:pPr>
            <a:endParaRPr lang="zh-CN" altLang="en-US" sz="2400" dirty="0"/>
          </a:p>
        </p:txBody>
      </p:sp>
    </p:spTree>
    <p:extLst>
      <p:ext uri="{BB962C8B-B14F-4D97-AF65-F5344CB8AC3E}">
        <p14:creationId xmlns:p14="http://schemas.microsoft.com/office/powerpoint/2010/main" val="2397108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up)">
                                      <p:cBhvr>
                                        <p:cTn id="7" dur="500"/>
                                        <p:tgtEl>
                                          <p:spTgt spid="7">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up)">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0d3058c996bfca92a61c1b780f934fb"/>
          <p:cNvPicPr>
            <a:picLocks noChangeAspect="1"/>
          </p:cNvPicPr>
          <p:nvPr/>
        </p:nvPicPr>
        <p:blipFill>
          <a:blip r:embed="rId2"/>
          <a:srcRect/>
          <a:stretch>
            <a:fillRect/>
          </a:stretch>
        </p:blipFill>
        <p:spPr>
          <a:xfrm>
            <a:off x="18098" y="831056"/>
            <a:ext cx="3514249" cy="2178368"/>
          </a:xfrm>
          <a:prstGeom prst="rect">
            <a:avLst/>
          </a:prstGeom>
        </p:spPr>
      </p:pic>
      <p:pic>
        <p:nvPicPr>
          <p:cNvPr id="8" name="图片 7" descr="8a605ac677df62b271eeb87d9a30d29c"/>
          <p:cNvPicPr>
            <a:picLocks noChangeAspect="1"/>
          </p:cNvPicPr>
          <p:nvPr/>
        </p:nvPicPr>
        <p:blipFill>
          <a:blip r:embed="rId3"/>
          <a:srcRect/>
          <a:stretch>
            <a:fillRect/>
          </a:stretch>
        </p:blipFill>
        <p:spPr>
          <a:xfrm>
            <a:off x="43815" y="3384232"/>
            <a:ext cx="3484245" cy="2485073"/>
          </a:xfrm>
          <a:prstGeom prst="rect">
            <a:avLst/>
          </a:prstGeom>
        </p:spPr>
      </p:pic>
      <p:grpSp>
        <p:nvGrpSpPr>
          <p:cNvPr id="3" name="组合 2">
            <a:extLst>
              <a:ext uri="{FF2B5EF4-FFF2-40B4-BE49-F238E27FC236}">
                <a16:creationId xmlns:a16="http://schemas.microsoft.com/office/drawing/2014/main" id="{AC415411-3BB9-49ED-A39E-084A10DB7E0E}"/>
              </a:ext>
            </a:extLst>
          </p:cNvPr>
          <p:cNvGrpSpPr/>
          <p:nvPr/>
        </p:nvGrpSpPr>
        <p:grpSpPr>
          <a:xfrm>
            <a:off x="3696590" y="1002666"/>
            <a:ext cx="5403595" cy="4890051"/>
            <a:chOff x="3696590" y="1002666"/>
            <a:chExt cx="5403595" cy="4890051"/>
          </a:xfrm>
        </p:grpSpPr>
        <p:sp>
          <p:nvSpPr>
            <p:cNvPr id="6" name="流程图: 准备 5"/>
            <p:cNvSpPr/>
            <p:nvPr/>
          </p:nvSpPr>
          <p:spPr>
            <a:xfrm>
              <a:off x="3696590" y="1002666"/>
              <a:ext cx="5403595" cy="4890051"/>
            </a:xfrm>
            <a:prstGeom prst="flowChartPreparation">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4452730" y="1618794"/>
              <a:ext cx="3945834" cy="3657796"/>
            </a:xfrm>
            <a:prstGeom prst="rect">
              <a:avLst/>
            </a:prstGeom>
            <a:noFill/>
          </p:spPr>
          <p:txBody>
            <a:bodyPr wrap="square" rtlCol="0">
              <a:spAutoFit/>
            </a:bodyPr>
            <a:lstStyle/>
            <a:p>
              <a:pPr>
                <a:lnSpc>
                  <a:spcPct val="130000"/>
                </a:lnSpc>
              </a:pPr>
              <a:r>
                <a:rPr lang="en-US" altLang="zh-CN" b="1" dirty="0">
                  <a:latin typeface="Arial" pitchFamily="34" charset="0"/>
                  <a:ea typeface="微软雅黑" pitchFamily="34" charset="-122"/>
                </a:rPr>
                <a:t>2009</a:t>
              </a:r>
              <a:r>
                <a:rPr lang="zh-CN" altLang="en-US" b="1" dirty="0">
                  <a:latin typeface="Arial" pitchFamily="34" charset="0"/>
                  <a:ea typeface="微软雅黑" pitchFamily="34" charset="-122"/>
                </a:rPr>
                <a:t>年</a:t>
              </a:r>
              <a:r>
                <a:rPr lang="en-US" altLang="zh-CN" b="1" dirty="0">
                  <a:latin typeface="Arial" pitchFamily="34" charset="0"/>
                  <a:ea typeface="微软雅黑" pitchFamily="34" charset="-122"/>
                </a:rPr>
                <a:t>1</a:t>
              </a:r>
              <a:r>
                <a:rPr lang="zh-CN" altLang="en-US" b="1" dirty="0">
                  <a:latin typeface="Arial" pitchFamily="34" charset="0"/>
                  <a:ea typeface="微软雅黑" pitchFamily="34" charset="-122"/>
                </a:rPr>
                <a:t>月，广电总局颁布了</a:t>
              </a:r>
              <a:r>
                <a:rPr lang="en-US" altLang="zh-CN" b="1" dirty="0">
                  <a:latin typeface="Arial" pitchFamily="34" charset="0"/>
                  <a:ea typeface="微软雅黑" pitchFamily="34" charset="-122"/>
                </a:rPr>
                <a:t>《</a:t>
              </a:r>
              <a:r>
                <a:rPr lang="zh-CN" altLang="en-US" b="1" dirty="0">
                  <a:latin typeface="Arial" pitchFamily="34" charset="0"/>
                  <a:ea typeface="微软雅黑" pitchFamily="34" charset="-122"/>
                </a:rPr>
                <a:t>移动多媒体广播第十部分：安全广播</a:t>
              </a:r>
              <a:r>
                <a:rPr lang="en-US" altLang="zh-CN" b="1" dirty="0">
                  <a:latin typeface="Arial" pitchFamily="34" charset="0"/>
                  <a:ea typeface="微软雅黑" pitchFamily="34" charset="-122"/>
                </a:rPr>
                <a:t>》</a:t>
              </a:r>
              <a:r>
                <a:rPr lang="zh-CN" altLang="en-US" b="1" dirty="0">
                  <a:latin typeface="Arial" pitchFamily="34" charset="0"/>
                  <a:ea typeface="微软雅黑" pitchFamily="34" charset="-122"/>
                </a:rPr>
                <a:t>标准。</a:t>
              </a:r>
              <a:endParaRPr lang="en-US" altLang="zh-CN" b="1" dirty="0">
                <a:latin typeface="Arial" pitchFamily="34" charset="0"/>
                <a:ea typeface="微软雅黑" pitchFamily="34" charset="-122"/>
              </a:endParaRPr>
            </a:p>
            <a:p>
              <a:pPr>
                <a:lnSpc>
                  <a:spcPct val="130000"/>
                </a:lnSpc>
              </a:pPr>
              <a:r>
                <a:rPr lang="zh-CN" altLang="en-US" dirty="0">
                  <a:latin typeface="Arial" pitchFamily="34" charset="0"/>
                  <a:ea typeface="微软雅黑" pitchFamily="34" charset="-122"/>
                </a:rPr>
                <a:t>安全广播标准技术的原理就是通过在移动多媒体广播信号中插入安全广播信息，使得移动多媒体终端具备鉴别多媒体广播业务合法性的能力。即当移动多媒体广播在传输过程被恶意替换、篡改时，终端可以及时停止非法业务的展现。</a:t>
              </a:r>
            </a:p>
          </p:txBody>
        </p:sp>
      </p:grpSp>
      <p:grpSp>
        <p:nvGrpSpPr>
          <p:cNvPr id="7" name="组合 6">
            <a:extLst>
              <a:ext uri="{FF2B5EF4-FFF2-40B4-BE49-F238E27FC236}">
                <a16:creationId xmlns:a16="http://schemas.microsoft.com/office/drawing/2014/main" id="{CC023E14-8E02-4B87-B57E-99085281FEB7}"/>
              </a:ext>
            </a:extLst>
          </p:cNvPr>
          <p:cNvGrpSpPr/>
          <p:nvPr/>
        </p:nvGrpSpPr>
        <p:grpSpPr>
          <a:xfrm>
            <a:off x="199226" y="353544"/>
            <a:ext cx="5108269" cy="466490"/>
            <a:chOff x="199226" y="353544"/>
            <a:chExt cx="5108269" cy="466490"/>
          </a:xfrm>
        </p:grpSpPr>
        <p:sp>
          <p:nvSpPr>
            <p:cNvPr id="9" name="Freeform 5">
              <a:extLst>
                <a:ext uri="{FF2B5EF4-FFF2-40B4-BE49-F238E27FC236}">
                  <a16:creationId xmlns:a16="http://schemas.microsoft.com/office/drawing/2014/main" id="{D224EB89-2672-4F68-B36D-A67E59238052}"/>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6">
              <a:extLst>
                <a:ext uri="{FF2B5EF4-FFF2-40B4-BE49-F238E27FC236}">
                  <a16:creationId xmlns:a16="http://schemas.microsoft.com/office/drawing/2014/main" id="{A98A95C0-BF94-4A88-B89B-C32FDD870E94}"/>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Freeform 7">
              <a:extLst>
                <a:ext uri="{FF2B5EF4-FFF2-40B4-BE49-F238E27FC236}">
                  <a16:creationId xmlns:a16="http://schemas.microsoft.com/office/drawing/2014/main" id="{4328E7B5-EBC6-4C35-8FC0-B548DCE8DF3E}"/>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2" name="TextBox 54">
              <a:extLst>
                <a:ext uri="{FF2B5EF4-FFF2-40B4-BE49-F238E27FC236}">
                  <a16:creationId xmlns:a16="http://schemas.microsoft.com/office/drawing/2014/main" id="{A88DE2FA-FDE4-49F6-99F9-0BF4377D20F9}"/>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卫星通信接入安全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4289743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6EF5FBA-EA91-4A57-9399-CA41F501C92C}"/>
              </a:ext>
            </a:extLst>
          </p:cNvPr>
          <p:cNvGrpSpPr/>
          <p:nvPr/>
        </p:nvGrpSpPr>
        <p:grpSpPr>
          <a:xfrm>
            <a:off x="-34290" y="1003634"/>
            <a:ext cx="3680460" cy="529415"/>
            <a:chOff x="-34290" y="1003634"/>
            <a:chExt cx="3680460" cy="529415"/>
          </a:xfrm>
        </p:grpSpPr>
        <p:sp>
          <p:nvSpPr>
            <p:cNvPr id="5" name="燕尾形 4"/>
            <p:cNvSpPr/>
            <p:nvPr/>
          </p:nvSpPr>
          <p:spPr>
            <a:xfrm>
              <a:off x="-34290" y="1064419"/>
              <a:ext cx="3680460" cy="468630"/>
            </a:xfrm>
            <a:prstGeom prst="chevron">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394706" y="1003634"/>
              <a:ext cx="2875268" cy="525016"/>
            </a:xfrm>
            <a:prstGeom prst="rect">
              <a:avLst/>
            </a:prstGeom>
            <a:noFill/>
          </p:spPr>
          <p:txBody>
            <a:bodyPr wrap="square" rtlCol="0">
              <a:spAutoFit/>
            </a:bodyPr>
            <a:lstStyle/>
            <a:p>
              <a:pPr>
                <a:lnSpc>
                  <a:spcPct val="130000"/>
                </a:lnSpc>
              </a:pPr>
              <a:r>
                <a:rPr lang="zh-CN" altLang="en-US" sz="2400" dirty="0">
                  <a:latin typeface="Arial" pitchFamily="34" charset="0"/>
                  <a:ea typeface="微软雅黑" pitchFamily="34" charset="-122"/>
                </a:rPr>
                <a:t>北斗卫星导航系统</a:t>
              </a:r>
            </a:p>
          </p:txBody>
        </p:sp>
      </p:grpSp>
      <p:grpSp>
        <p:nvGrpSpPr>
          <p:cNvPr id="4" name="组合 3">
            <a:extLst>
              <a:ext uri="{FF2B5EF4-FFF2-40B4-BE49-F238E27FC236}">
                <a16:creationId xmlns:a16="http://schemas.microsoft.com/office/drawing/2014/main" id="{1F6F1E6A-14D5-4E88-A797-20E4590E73A3}"/>
              </a:ext>
            </a:extLst>
          </p:cNvPr>
          <p:cNvGrpSpPr/>
          <p:nvPr/>
        </p:nvGrpSpPr>
        <p:grpSpPr>
          <a:xfrm>
            <a:off x="341948" y="1890779"/>
            <a:ext cx="3415464" cy="3235817"/>
            <a:chOff x="341948" y="1890779"/>
            <a:chExt cx="3415464" cy="3235817"/>
          </a:xfrm>
        </p:grpSpPr>
        <p:sp>
          <p:nvSpPr>
            <p:cNvPr id="23" name="流程图: 顺序访问存储器 22"/>
            <p:cNvSpPr/>
            <p:nvPr/>
          </p:nvSpPr>
          <p:spPr>
            <a:xfrm>
              <a:off x="341948" y="1890779"/>
              <a:ext cx="3415464" cy="3235817"/>
            </a:xfrm>
            <a:prstGeom prst="flowChartMagneticTape">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24"/>
            <p:cNvSpPr txBox="1"/>
            <p:nvPr/>
          </p:nvSpPr>
          <p:spPr>
            <a:xfrm>
              <a:off x="587625" y="2399986"/>
              <a:ext cx="3118179" cy="2217402"/>
            </a:xfrm>
            <a:prstGeom prst="rect">
              <a:avLst/>
            </a:prstGeom>
            <a:noFill/>
          </p:spPr>
          <p:txBody>
            <a:bodyPr wrap="square" rtlCol="0">
              <a:spAutoFit/>
            </a:bodyPr>
            <a:lstStyle/>
            <a:p>
              <a:pPr>
                <a:lnSpc>
                  <a:spcPct val="130000"/>
                </a:lnSpc>
              </a:pPr>
              <a:r>
                <a:rPr lang="zh-CN" altLang="en-US" dirty="0">
                  <a:latin typeface="Arial" pitchFamily="34" charset="0"/>
                  <a:ea typeface="微软雅黑" pitchFamily="34" charset="-122"/>
                </a:rPr>
                <a:t>中国北斗卫星导航系统是中国自行研制的全球卫星导航系统，是继美国全球定位系统（</a:t>
              </a:r>
              <a:r>
                <a:rPr lang="en-US" altLang="zh-CN" dirty="0">
                  <a:latin typeface="Arial" pitchFamily="34" charset="0"/>
                  <a:ea typeface="微软雅黑" pitchFamily="34" charset="-122"/>
                </a:rPr>
                <a:t>GPS</a:t>
              </a:r>
              <a:r>
                <a:rPr lang="zh-CN" altLang="en-US" dirty="0">
                  <a:latin typeface="Arial" pitchFamily="34" charset="0"/>
                  <a:ea typeface="微软雅黑" pitchFamily="34" charset="-122"/>
                </a:rPr>
                <a:t>）、俄罗斯格洛纳斯卫星导航系统之后第三个成熟的卫星导航系统。</a:t>
              </a:r>
            </a:p>
          </p:txBody>
        </p:sp>
      </p:grpSp>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694" y="94028"/>
            <a:ext cx="4021306" cy="3179271"/>
          </a:xfrm>
          <a:prstGeom prst="rect">
            <a:avLst/>
          </a:prstGeom>
        </p:spPr>
      </p:pic>
      <p:grpSp>
        <p:nvGrpSpPr>
          <p:cNvPr id="7" name="组合 6">
            <a:extLst>
              <a:ext uri="{FF2B5EF4-FFF2-40B4-BE49-F238E27FC236}">
                <a16:creationId xmlns:a16="http://schemas.microsoft.com/office/drawing/2014/main" id="{999BCF5A-7F28-4D7E-B1F7-3F8D072DF5F1}"/>
              </a:ext>
            </a:extLst>
          </p:cNvPr>
          <p:cNvGrpSpPr/>
          <p:nvPr/>
        </p:nvGrpSpPr>
        <p:grpSpPr>
          <a:xfrm>
            <a:off x="199226" y="353544"/>
            <a:ext cx="5108269" cy="466490"/>
            <a:chOff x="199226" y="353544"/>
            <a:chExt cx="5108269" cy="466490"/>
          </a:xfrm>
        </p:grpSpPr>
        <p:sp>
          <p:nvSpPr>
            <p:cNvPr id="8" name="Freeform 5">
              <a:extLst>
                <a:ext uri="{FF2B5EF4-FFF2-40B4-BE49-F238E27FC236}">
                  <a16:creationId xmlns:a16="http://schemas.microsoft.com/office/drawing/2014/main" id="{DE228110-FDBE-48DE-BF6D-35472FC976FF}"/>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id="{DD822DFB-E755-4DE0-BC8E-3CC4BFE0A54B}"/>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id="{AF47AEC6-036F-4A2B-9AC8-0F3682460B81}"/>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id="{F80AB50C-CE0D-44C7-82AD-F0C3AA120C2A}"/>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5.4.3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卫星通信接入安全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3E297F08-984F-4DCE-9D2D-9A425575E9FB}"/>
              </a:ext>
            </a:extLst>
          </p:cNvPr>
          <p:cNvGrpSpPr/>
          <p:nvPr/>
        </p:nvGrpSpPr>
        <p:grpSpPr>
          <a:xfrm>
            <a:off x="5503670" y="3397468"/>
            <a:ext cx="3415464" cy="3235817"/>
            <a:chOff x="5503670" y="3397468"/>
            <a:chExt cx="3415464" cy="3235817"/>
          </a:xfrm>
        </p:grpSpPr>
        <p:sp>
          <p:nvSpPr>
            <p:cNvPr id="12" name="流程图: 顺序访问存储器 11">
              <a:extLst>
                <a:ext uri="{FF2B5EF4-FFF2-40B4-BE49-F238E27FC236}">
                  <a16:creationId xmlns:a16="http://schemas.microsoft.com/office/drawing/2014/main" id="{A85751EC-FDBA-42F7-A653-B89E4F70D8D8}"/>
                </a:ext>
              </a:extLst>
            </p:cNvPr>
            <p:cNvSpPr/>
            <p:nvPr/>
          </p:nvSpPr>
          <p:spPr>
            <a:xfrm flipH="1">
              <a:off x="5503670" y="3397468"/>
              <a:ext cx="3415464" cy="3235817"/>
            </a:xfrm>
            <a:prstGeom prst="flowChartMagneticTape">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a:extLst>
                <a:ext uri="{FF2B5EF4-FFF2-40B4-BE49-F238E27FC236}">
                  <a16:creationId xmlns:a16="http://schemas.microsoft.com/office/drawing/2014/main" id="{D7EBC859-12FF-4772-AFFC-D87F0C8DD961}"/>
                </a:ext>
              </a:extLst>
            </p:cNvPr>
            <p:cNvSpPr txBox="1"/>
            <p:nvPr/>
          </p:nvSpPr>
          <p:spPr>
            <a:xfrm>
              <a:off x="5834302" y="3837846"/>
              <a:ext cx="2893346" cy="2577500"/>
            </a:xfrm>
            <a:prstGeom prst="rect">
              <a:avLst/>
            </a:prstGeom>
            <a:noFill/>
          </p:spPr>
          <p:txBody>
            <a:bodyPr wrap="square" rtlCol="0">
              <a:spAutoFit/>
            </a:bodyPr>
            <a:lstStyle/>
            <a:p>
              <a:pPr>
                <a:lnSpc>
                  <a:spcPct val="130000"/>
                </a:lnSpc>
              </a:pPr>
              <a:r>
                <a:rPr lang="zh-CN" altLang="en-US" dirty="0">
                  <a:latin typeface="Arial" pitchFamily="34" charset="0"/>
                  <a:ea typeface="微软雅黑" pitchFamily="34" charset="-122"/>
                </a:rPr>
                <a:t>北斗系统在军事上有极其重要的用途，如航海定位、武器精确制导等。在民用方面包括个人位置服务、气象、道路交通管理、铁路运输、海运和水运、航空运输、应急救援等。</a:t>
              </a:r>
            </a:p>
          </p:txBody>
        </p:sp>
      </p:grpSp>
      <p:sp>
        <p:nvSpPr>
          <p:cNvPr id="14" name="文本框 13">
            <a:extLst>
              <a:ext uri="{FF2B5EF4-FFF2-40B4-BE49-F238E27FC236}">
                <a16:creationId xmlns:a16="http://schemas.microsoft.com/office/drawing/2014/main" id="{3BC3B9EB-338A-46B8-8DD6-8AEAA95ACE67}"/>
              </a:ext>
            </a:extLst>
          </p:cNvPr>
          <p:cNvSpPr txBox="1"/>
          <p:nvPr/>
        </p:nvSpPr>
        <p:spPr>
          <a:xfrm>
            <a:off x="296966" y="5504123"/>
            <a:ext cx="4946625" cy="1137106"/>
          </a:xfrm>
          <a:prstGeom prst="rect">
            <a:avLst/>
          </a:prstGeom>
          <a:noFill/>
        </p:spPr>
        <p:txBody>
          <a:bodyPr wrap="square" rtlCol="0">
            <a:spAutoFit/>
          </a:bodyPr>
          <a:lstStyle/>
          <a:p>
            <a:pPr>
              <a:lnSpc>
                <a:spcPct val="130000"/>
              </a:lnSpc>
            </a:pPr>
            <a:r>
              <a:rPr lang="zh-CN" altLang="en-US" dirty="0">
                <a:latin typeface="Arial" pitchFamily="34" charset="0"/>
                <a:ea typeface="微软雅黑" pitchFamily="34" charset="-122"/>
              </a:rPr>
              <a:t>目前，北斗系统的安全性的重心还是放在军事应用上，其具体的安全机制均处于保密状态，不为外界所知。</a:t>
            </a:r>
          </a:p>
        </p:txBody>
      </p:sp>
    </p:spTree>
    <p:extLst>
      <p:ext uri="{BB962C8B-B14F-4D97-AF65-F5344CB8AC3E}">
        <p14:creationId xmlns:p14="http://schemas.microsoft.com/office/powerpoint/2010/main" val="231880589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par>
                          <p:cTn id="13" fill="hold">
                            <p:stCondLst>
                              <p:cond delay="1000"/>
                            </p:stCondLst>
                            <p:childTnLst>
                              <p:par>
                                <p:cTn id="14" presetID="2" presetClass="entr" presetSubtype="3"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1+#ppt_w/2"/>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6717" y="2480816"/>
            <a:ext cx="2051428" cy="1896374"/>
          </a:xfrm>
          <a:prstGeom prst="rect">
            <a:avLst/>
          </a:prstGeom>
          <a:solidFill>
            <a:srgbClr val="02B9E7"/>
          </a:solidFill>
          <a:ln>
            <a:noFill/>
          </a:ln>
        </p:spPr>
        <p:txBody>
          <a:bodyPr vert="horz" wrap="square" lIns="68549" tIns="34274" rIns="68549" bIns="34274" numCol="1" anchor="t" anchorCtr="0" compatLnSpc="1"/>
          <a:lstStyle/>
          <a:p>
            <a:endParaRPr lang="zh-CN" altLang="en-US" sz="1350"/>
          </a:p>
        </p:txBody>
      </p:sp>
      <p:sp>
        <p:nvSpPr>
          <p:cNvPr id="13" name="Oval 9"/>
          <p:cNvSpPr>
            <a:spLocks noChangeArrowheads="1"/>
          </p:cNvSpPr>
          <p:nvPr/>
        </p:nvSpPr>
        <p:spPr bwMode="auto">
          <a:xfrm>
            <a:off x="577117" y="3029818"/>
            <a:ext cx="825176" cy="831062"/>
          </a:xfrm>
          <a:prstGeom prst="ellipse">
            <a:avLst/>
          </a:prstGeom>
          <a:solidFill>
            <a:srgbClr val="FFFFFF"/>
          </a:solidFill>
          <a:ln w="10" cap="flat">
            <a:solidFill>
              <a:srgbClr val="FFFFFF"/>
            </a:solidFill>
            <a:prstDash val="solid"/>
            <a:miter lim="800000"/>
          </a:ln>
        </p:spPr>
        <p:txBody>
          <a:bodyPr vert="horz" wrap="square" lIns="68549" tIns="34274" rIns="68549" bIns="34274" numCol="1" anchor="t" anchorCtr="0" compatLnSpc="1"/>
          <a:lstStyle/>
          <a:p>
            <a:endParaRPr lang="zh-CN" altLang="en-US" sz="1350"/>
          </a:p>
        </p:txBody>
      </p:sp>
      <p:sp>
        <p:nvSpPr>
          <p:cNvPr id="43" name="TextBox 42"/>
          <p:cNvSpPr txBox="1"/>
          <p:nvPr/>
        </p:nvSpPr>
        <p:spPr>
          <a:xfrm>
            <a:off x="2295341" y="3248786"/>
            <a:ext cx="4934539" cy="1637595"/>
          </a:xfrm>
          <a:prstGeom prst="rect">
            <a:avLst/>
          </a:prstGeom>
          <a:noFill/>
        </p:spPr>
        <p:txBody>
          <a:bodyPr wrap="square" lIns="68549" tIns="34274" rIns="68549" bIns="34274" rtlCol="0">
            <a:spAutoFit/>
          </a:bodyPr>
          <a:lstStyle/>
          <a:p>
            <a:r>
              <a:rPr lang="zh-CN" altLang="en-US" sz="5096" b="1" dirty="0">
                <a:solidFill>
                  <a:srgbClr val="02B9E7"/>
                </a:solidFill>
                <a:latin typeface="+mj-ea"/>
                <a:ea typeface="+mj-ea"/>
              </a:rPr>
              <a:t>物联网应用层</a:t>
            </a:r>
            <a:endParaRPr lang="en-US" altLang="zh-CN" sz="5096" b="1" dirty="0">
              <a:solidFill>
                <a:srgbClr val="02B9E7"/>
              </a:solidFill>
              <a:latin typeface="+mj-ea"/>
              <a:ea typeface="+mj-ea"/>
            </a:endParaRPr>
          </a:p>
          <a:p>
            <a:r>
              <a:rPr lang="zh-CN" altLang="en-US" sz="5096" b="1" dirty="0">
                <a:solidFill>
                  <a:srgbClr val="02B9E7"/>
                </a:solidFill>
                <a:latin typeface="+mj-ea"/>
                <a:ea typeface="+mj-ea"/>
              </a:rPr>
              <a:t>安全</a:t>
            </a:r>
          </a:p>
        </p:txBody>
      </p:sp>
      <p:sp>
        <p:nvSpPr>
          <p:cNvPr id="44" name="TextBox 43"/>
          <p:cNvSpPr txBox="1"/>
          <p:nvPr/>
        </p:nvSpPr>
        <p:spPr>
          <a:xfrm>
            <a:off x="2326547" y="2651807"/>
            <a:ext cx="1196501" cy="484716"/>
          </a:xfrm>
          <a:prstGeom prst="rect">
            <a:avLst/>
          </a:prstGeom>
          <a:noFill/>
        </p:spPr>
        <p:txBody>
          <a:bodyPr wrap="square" lIns="68549" tIns="34274" rIns="68549" bIns="34274" rtlCol="0">
            <a:spAutoFit/>
          </a:bodyPr>
          <a:lstStyle/>
          <a:p>
            <a:r>
              <a:rPr lang="zh-CN" altLang="en-US" sz="2700" dirty="0">
                <a:solidFill>
                  <a:srgbClr val="02B9E7"/>
                </a:solidFill>
                <a:latin typeface="+mn-ea"/>
              </a:rPr>
              <a:t>第六章</a:t>
            </a:r>
          </a:p>
        </p:txBody>
      </p:sp>
      <p:sp>
        <p:nvSpPr>
          <p:cNvPr id="53" name="Freeform 40"/>
          <p:cNvSpPr>
            <a:spLocks noEditPoints="1"/>
          </p:cNvSpPr>
          <p:nvPr/>
        </p:nvSpPr>
        <p:spPr bwMode="auto">
          <a:xfrm>
            <a:off x="695435" y="3248785"/>
            <a:ext cx="588540" cy="393128"/>
          </a:xfrm>
          <a:custGeom>
            <a:avLst/>
            <a:gdLst>
              <a:gd name="T0" fmla="*/ 544 w 564"/>
              <a:gd name="T1" fmla="*/ 27 h 376"/>
              <a:gd name="T2" fmla="*/ 544 w 564"/>
              <a:gd name="T3" fmla="*/ 309 h 376"/>
              <a:gd name="T4" fmla="*/ 536 w 564"/>
              <a:gd name="T5" fmla="*/ 309 h 376"/>
              <a:gd name="T6" fmla="*/ 518 w 564"/>
              <a:gd name="T7" fmla="*/ 308 h 376"/>
              <a:gd name="T8" fmla="*/ 285 w 564"/>
              <a:gd name="T9" fmla="*/ 367 h 376"/>
              <a:gd name="T10" fmla="*/ 282 w 564"/>
              <a:gd name="T11" fmla="*/ 368 h 376"/>
              <a:gd name="T12" fmla="*/ 279 w 564"/>
              <a:gd name="T13" fmla="*/ 367 h 376"/>
              <a:gd name="T14" fmla="*/ 46 w 564"/>
              <a:gd name="T15" fmla="*/ 308 h 376"/>
              <a:gd name="T16" fmla="*/ 28 w 564"/>
              <a:gd name="T17" fmla="*/ 309 h 376"/>
              <a:gd name="T18" fmla="*/ 20 w 564"/>
              <a:gd name="T19" fmla="*/ 309 h 376"/>
              <a:gd name="T20" fmla="*/ 20 w 564"/>
              <a:gd name="T21" fmla="*/ 27 h 376"/>
              <a:gd name="T22" fmla="*/ 0 w 564"/>
              <a:gd name="T23" fmla="*/ 27 h 376"/>
              <a:gd name="T24" fmla="*/ 0 w 564"/>
              <a:gd name="T25" fmla="*/ 320 h 376"/>
              <a:gd name="T26" fmla="*/ 282 w 564"/>
              <a:gd name="T27" fmla="*/ 376 h 376"/>
              <a:gd name="T28" fmla="*/ 564 w 564"/>
              <a:gd name="T29" fmla="*/ 320 h 376"/>
              <a:gd name="T30" fmla="*/ 564 w 564"/>
              <a:gd name="T31" fmla="*/ 27 h 376"/>
              <a:gd name="T32" fmla="*/ 544 w 564"/>
              <a:gd name="T33" fmla="*/ 27 h 376"/>
              <a:gd name="T34" fmla="*/ 272 w 564"/>
              <a:gd name="T35" fmla="*/ 319 h 376"/>
              <a:gd name="T36" fmla="*/ 272 w 564"/>
              <a:gd name="T37" fmla="*/ 63 h 376"/>
              <a:gd name="T38" fmla="*/ 77 w 564"/>
              <a:gd name="T39" fmla="*/ 1 h 376"/>
              <a:gd name="T40" fmla="*/ 77 w 564"/>
              <a:gd name="T41" fmla="*/ 269 h 376"/>
              <a:gd name="T42" fmla="*/ 84 w 564"/>
              <a:gd name="T43" fmla="*/ 269 h 376"/>
              <a:gd name="T44" fmla="*/ 272 w 564"/>
              <a:gd name="T45" fmla="*/ 319 h 376"/>
              <a:gd name="T46" fmla="*/ 487 w 564"/>
              <a:gd name="T47" fmla="*/ 269 h 376"/>
              <a:gd name="T48" fmla="*/ 487 w 564"/>
              <a:gd name="T49" fmla="*/ 1 h 376"/>
              <a:gd name="T50" fmla="*/ 292 w 564"/>
              <a:gd name="T51" fmla="*/ 63 h 376"/>
              <a:gd name="T52" fmla="*/ 292 w 564"/>
              <a:gd name="T53" fmla="*/ 319 h 376"/>
              <a:gd name="T54" fmla="*/ 480 w 564"/>
              <a:gd name="T55" fmla="*/ 269 h 376"/>
              <a:gd name="T56" fmla="*/ 487 w 564"/>
              <a:gd name="T57" fmla="*/ 269 h 376"/>
              <a:gd name="T58" fmla="*/ 282 w 564"/>
              <a:gd name="T59" fmla="*/ 361 h 376"/>
              <a:gd name="T60" fmla="*/ 531 w 564"/>
              <a:gd name="T61" fmla="*/ 302 h 376"/>
              <a:gd name="T62" fmla="*/ 531 w 564"/>
              <a:gd name="T63" fmla="*/ 5 h 376"/>
              <a:gd name="T64" fmla="*/ 501 w 564"/>
              <a:gd name="T65" fmla="*/ 5 h 376"/>
              <a:gd name="T66" fmla="*/ 501 w 564"/>
              <a:gd name="T67" fmla="*/ 283 h 376"/>
              <a:gd name="T68" fmla="*/ 493 w 564"/>
              <a:gd name="T69" fmla="*/ 282 h 376"/>
              <a:gd name="T70" fmla="*/ 478 w 564"/>
              <a:gd name="T71" fmla="*/ 282 h 376"/>
              <a:gd name="T72" fmla="*/ 287 w 564"/>
              <a:gd name="T73" fmla="*/ 337 h 376"/>
              <a:gd name="T74" fmla="*/ 282 w 564"/>
              <a:gd name="T75" fmla="*/ 340 h 376"/>
              <a:gd name="T76" fmla="*/ 277 w 564"/>
              <a:gd name="T77" fmla="*/ 337 h 376"/>
              <a:gd name="T78" fmla="*/ 86 w 564"/>
              <a:gd name="T79" fmla="*/ 282 h 376"/>
              <a:gd name="T80" fmla="*/ 71 w 564"/>
              <a:gd name="T81" fmla="*/ 282 h 376"/>
              <a:gd name="T82" fmla="*/ 63 w 564"/>
              <a:gd name="T83" fmla="*/ 283 h 376"/>
              <a:gd name="T84" fmla="*/ 63 w 564"/>
              <a:gd name="T85" fmla="*/ 5 h 376"/>
              <a:gd name="T86" fmla="*/ 33 w 564"/>
              <a:gd name="T87" fmla="*/ 5 h 376"/>
              <a:gd name="T88" fmla="*/ 33 w 564"/>
              <a:gd name="T89" fmla="*/ 302 h 376"/>
              <a:gd name="T90" fmla="*/ 282 w 564"/>
              <a:gd name="T91" fmla="*/ 36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4" h="376">
                <a:moveTo>
                  <a:pt x="544" y="27"/>
                </a:moveTo>
                <a:lnTo>
                  <a:pt x="544" y="309"/>
                </a:lnTo>
                <a:lnTo>
                  <a:pt x="536" y="309"/>
                </a:lnTo>
                <a:cubicBezTo>
                  <a:pt x="530" y="308"/>
                  <a:pt x="524" y="308"/>
                  <a:pt x="518" y="308"/>
                </a:cubicBezTo>
                <a:cubicBezTo>
                  <a:pt x="440" y="308"/>
                  <a:pt x="357" y="329"/>
                  <a:pt x="285" y="367"/>
                </a:cubicBezTo>
                <a:lnTo>
                  <a:pt x="282" y="368"/>
                </a:lnTo>
                <a:lnTo>
                  <a:pt x="279" y="367"/>
                </a:lnTo>
                <a:cubicBezTo>
                  <a:pt x="207" y="329"/>
                  <a:pt x="124" y="308"/>
                  <a:pt x="46" y="308"/>
                </a:cubicBezTo>
                <a:cubicBezTo>
                  <a:pt x="40" y="308"/>
                  <a:pt x="34" y="308"/>
                  <a:pt x="28" y="309"/>
                </a:cubicBezTo>
                <a:lnTo>
                  <a:pt x="20" y="309"/>
                </a:lnTo>
                <a:lnTo>
                  <a:pt x="20" y="27"/>
                </a:lnTo>
                <a:cubicBezTo>
                  <a:pt x="13" y="27"/>
                  <a:pt x="6" y="27"/>
                  <a:pt x="0" y="27"/>
                </a:cubicBezTo>
                <a:lnTo>
                  <a:pt x="0" y="320"/>
                </a:lnTo>
                <a:cubicBezTo>
                  <a:pt x="94" y="317"/>
                  <a:pt x="194" y="338"/>
                  <a:pt x="282" y="376"/>
                </a:cubicBezTo>
                <a:cubicBezTo>
                  <a:pt x="370" y="338"/>
                  <a:pt x="470" y="317"/>
                  <a:pt x="564" y="320"/>
                </a:cubicBezTo>
                <a:lnTo>
                  <a:pt x="564" y="27"/>
                </a:lnTo>
                <a:cubicBezTo>
                  <a:pt x="558" y="27"/>
                  <a:pt x="551" y="27"/>
                  <a:pt x="544" y="27"/>
                </a:cubicBezTo>
                <a:close/>
                <a:moveTo>
                  <a:pt x="272" y="319"/>
                </a:moveTo>
                <a:lnTo>
                  <a:pt x="272" y="63"/>
                </a:lnTo>
                <a:cubicBezTo>
                  <a:pt x="212" y="22"/>
                  <a:pt x="142" y="0"/>
                  <a:pt x="77" y="1"/>
                </a:cubicBezTo>
                <a:lnTo>
                  <a:pt x="77" y="269"/>
                </a:lnTo>
                <a:cubicBezTo>
                  <a:pt x="79" y="269"/>
                  <a:pt x="82" y="269"/>
                  <a:pt x="84" y="269"/>
                </a:cubicBezTo>
                <a:cubicBezTo>
                  <a:pt x="147" y="269"/>
                  <a:pt x="214" y="287"/>
                  <a:pt x="272" y="319"/>
                </a:cubicBezTo>
                <a:close/>
                <a:moveTo>
                  <a:pt x="487" y="269"/>
                </a:moveTo>
                <a:lnTo>
                  <a:pt x="487" y="1"/>
                </a:lnTo>
                <a:cubicBezTo>
                  <a:pt x="422" y="0"/>
                  <a:pt x="352" y="22"/>
                  <a:pt x="292" y="63"/>
                </a:cubicBezTo>
                <a:lnTo>
                  <a:pt x="292" y="319"/>
                </a:lnTo>
                <a:cubicBezTo>
                  <a:pt x="350" y="287"/>
                  <a:pt x="417" y="269"/>
                  <a:pt x="480" y="269"/>
                </a:cubicBezTo>
                <a:cubicBezTo>
                  <a:pt x="482" y="269"/>
                  <a:pt x="485" y="269"/>
                  <a:pt x="487" y="269"/>
                </a:cubicBezTo>
                <a:close/>
                <a:moveTo>
                  <a:pt x="282" y="361"/>
                </a:moveTo>
                <a:cubicBezTo>
                  <a:pt x="362" y="318"/>
                  <a:pt x="451" y="299"/>
                  <a:pt x="531" y="302"/>
                </a:cubicBezTo>
                <a:lnTo>
                  <a:pt x="531" y="5"/>
                </a:lnTo>
                <a:cubicBezTo>
                  <a:pt x="521" y="5"/>
                  <a:pt x="511" y="5"/>
                  <a:pt x="501" y="5"/>
                </a:cubicBezTo>
                <a:lnTo>
                  <a:pt x="501" y="283"/>
                </a:lnTo>
                <a:lnTo>
                  <a:pt x="493" y="282"/>
                </a:lnTo>
                <a:cubicBezTo>
                  <a:pt x="488" y="282"/>
                  <a:pt x="483" y="282"/>
                  <a:pt x="478" y="282"/>
                </a:cubicBezTo>
                <a:cubicBezTo>
                  <a:pt x="414" y="282"/>
                  <a:pt x="346" y="301"/>
                  <a:pt x="287" y="337"/>
                </a:cubicBezTo>
                <a:lnTo>
                  <a:pt x="282" y="340"/>
                </a:lnTo>
                <a:lnTo>
                  <a:pt x="277" y="337"/>
                </a:lnTo>
                <a:cubicBezTo>
                  <a:pt x="218" y="301"/>
                  <a:pt x="150" y="282"/>
                  <a:pt x="86" y="282"/>
                </a:cubicBezTo>
                <a:cubicBezTo>
                  <a:pt x="81" y="282"/>
                  <a:pt x="76" y="282"/>
                  <a:pt x="71" y="282"/>
                </a:cubicBezTo>
                <a:lnTo>
                  <a:pt x="63" y="283"/>
                </a:lnTo>
                <a:lnTo>
                  <a:pt x="63" y="5"/>
                </a:lnTo>
                <a:cubicBezTo>
                  <a:pt x="53" y="5"/>
                  <a:pt x="43" y="5"/>
                  <a:pt x="33" y="5"/>
                </a:cubicBezTo>
                <a:lnTo>
                  <a:pt x="33" y="302"/>
                </a:lnTo>
                <a:cubicBezTo>
                  <a:pt x="113" y="299"/>
                  <a:pt x="202" y="318"/>
                  <a:pt x="282" y="361"/>
                </a:cubicBezTo>
                <a:close/>
              </a:path>
            </a:pathLst>
          </a:custGeom>
          <a:solidFill>
            <a:srgbClr val="02B9E7"/>
          </a:solidFill>
          <a:ln>
            <a:noFill/>
          </a:ln>
        </p:spPr>
        <p:txBody>
          <a:bodyPr vert="horz" wrap="square" lIns="68549" tIns="34274" rIns="68549" bIns="34274" numCol="1" anchor="t" anchorCtr="0" compatLnSpc="1"/>
          <a:lstStyle/>
          <a:p>
            <a:endParaRPr lang="zh-CN" altLang="en-US" sz="1350"/>
          </a:p>
        </p:txBody>
      </p:sp>
      <p:sp>
        <p:nvSpPr>
          <p:cNvPr id="6" name="矩形 5"/>
          <p:cNvSpPr/>
          <p:nvPr/>
        </p:nvSpPr>
        <p:spPr>
          <a:xfrm>
            <a:off x="7229881" y="327684"/>
            <a:ext cx="2922104" cy="7066392"/>
          </a:xfrm>
          <a:prstGeom prst="rect">
            <a:avLst/>
          </a:prstGeom>
          <a:solidFill>
            <a:srgbClr val="02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195785707"/>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 calcmode="lin" valueType="num">
                                      <p:cBhvr>
                                        <p:cTn id="19" dur="500" fill="hold"/>
                                        <p:tgtEl>
                                          <p:spTgt spid="53"/>
                                        </p:tgtEl>
                                        <p:attrNameLst>
                                          <p:attrName>style.rotation</p:attrName>
                                        </p:attrNameLst>
                                      </p:cBhvr>
                                      <p:tavLst>
                                        <p:tav tm="0">
                                          <p:val>
                                            <p:fltVal val="90"/>
                                          </p:val>
                                        </p:tav>
                                        <p:tav tm="100000">
                                          <p:val>
                                            <p:fltVal val="0"/>
                                          </p:val>
                                        </p:tav>
                                      </p:tavLst>
                                    </p:anim>
                                    <p:animEffect transition="in" filter="fade">
                                      <p:cBhvr>
                                        <p:cTn id="20" dur="500"/>
                                        <p:tgtEl>
                                          <p:spTgt spid="53"/>
                                        </p:tgtEl>
                                      </p:cBhvr>
                                    </p:animEffect>
                                  </p:childTnLst>
                                </p:cTn>
                              </p:par>
                              <p:par>
                                <p:cTn id="21" presetID="8" presetClass="emph" presetSubtype="0" fill="hold" grpId="1" nodeType="withEffect">
                                  <p:stCondLst>
                                    <p:cond delay="0"/>
                                  </p:stCondLst>
                                  <p:childTnLst>
                                    <p:animRot by="21600000">
                                      <p:cBhvr>
                                        <p:cTn id="22" dur="500" fill="hold"/>
                                        <p:tgtEl>
                                          <p:spTgt spid="53"/>
                                        </p:tgtEl>
                                        <p:attrNameLst>
                                          <p:attrName>r</p:attrName>
                                        </p:attrNameLst>
                                      </p:cBhvr>
                                    </p:animRo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400" fill="hold"/>
                                        <p:tgtEl>
                                          <p:spTgt spid="44"/>
                                        </p:tgtEl>
                                        <p:attrNameLst>
                                          <p:attrName>ppt_w</p:attrName>
                                        </p:attrNameLst>
                                      </p:cBhvr>
                                      <p:tavLst>
                                        <p:tav tm="0">
                                          <p:val>
                                            <p:fltVal val="0"/>
                                          </p:val>
                                        </p:tav>
                                        <p:tav tm="100000">
                                          <p:val>
                                            <p:strVal val="#ppt_w"/>
                                          </p:val>
                                        </p:tav>
                                      </p:tavLst>
                                    </p:anim>
                                    <p:anim calcmode="lin" valueType="num">
                                      <p:cBhvr>
                                        <p:cTn id="27" dur="400" fill="hold"/>
                                        <p:tgtEl>
                                          <p:spTgt spid="44"/>
                                        </p:tgtEl>
                                        <p:attrNameLst>
                                          <p:attrName>ppt_h</p:attrName>
                                        </p:attrNameLst>
                                      </p:cBhvr>
                                      <p:tavLst>
                                        <p:tav tm="0">
                                          <p:val>
                                            <p:fltVal val="0"/>
                                          </p:val>
                                        </p:tav>
                                        <p:tav tm="100000">
                                          <p:val>
                                            <p:strVal val="#ppt_h"/>
                                          </p:val>
                                        </p:tav>
                                      </p:tavLst>
                                    </p:anim>
                                    <p:anim calcmode="lin" valueType="num">
                                      <p:cBhvr>
                                        <p:cTn id="28" dur="400" fill="hold"/>
                                        <p:tgtEl>
                                          <p:spTgt spid="44"/>
                                        </p:tgtEl>
                                        <p:attrNameLst>
                                          <p:attrName>style.rotation</p:attrName>
                                        </p:attrNameLst>
                                      </p:cBhvr>
                                      <p:tavLst>
                                        <p:tav tm="0">
                                          <p:val>
                                            <p:fltVal val="90"/>
                                          </p:val>
                                        </p:tav>
                                        <p:tav tm="100000">
                                          <p:val>
                                            <p:fltVal val="0"/>
                                          </p:val>
                                        </p:tav>
                                      </p:tavLst>
                                    </p:anim>
                                    <p:animEffect transition="in" filter="fade">
                                      <p:cBhvr>
                                        <p:cTn id="29" dur="400"/>
                                        <p:tgtEl>
                                          <p:spTgt spid="44"/>
                                        </p:tgtEl>
                                      </p:cBhvr>
                                    </p:animEffect>
                                  </p:childTnLst>
                                </p:cTn>
                              </p:par>
                            </p:childTnLst>
                          </p:cTn>
                        </p:par>
                        <p:par>
                          <p:cTn id="30" fill="hold">
                            <p:stCondLst>
                              <p:cond delay="19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by="(-#ppt_w*2)" calcmode="lin" valueType="num">
                                      <p:cBhvr rctx="PPT">
                                        <p:cTn id="33" dur="250" autoRev="1" fill="hold">
                                          <p:stCondLst>
                                            <p:cond delay="0"/>
                                          </p:stCondLst>
                                        </p:cTn>
                                        <p:tgtEl>
                                          <p:spTgt spid="43"/>
                                        </p:tgtEl>
                                        <p:attrNameLst>
                                          <p:attrName>ppt_w</p:attrName>
                                        </p:attrNameLst>
                                      </p:cBhvr>
                                    </p:anim>
                                    <p:anim by="(#ppt_w*0.50)" calcmode="lin" valueType="num">
                                      <p:cBhvr>
                                        <p:cTn id="34" dur="250" decel="50000" autoRev="1" fill="hold">
                                          <p:stCondLst>
                                            <p:cond delay="0"/>
                                          </p:stCondLst>
                                        </p:cTn>
                                        <p:tgtEl>
                                          <p:spTgt spid="43"/>
                                        </p:tgtEl>
                                        <p:attrNameLst>
                                          <p:attrName>ppt_x</p:attrName>
                                        </p:attrNameLst>
                                      </p:cBhvr>
                                    </p:anim>
                                    <p:anim from="(-#ppt_h/2)" to="(#ppt_y)" calcmode="lin" valueType="num">
                                      <p:cBhvr>
                                        <p:cTn id="35" dur="500" fill="hold">
                                          <p:stCondLst>
                                            <p:cond delay="0"/>
                                          </p:stCondLst>
                                        </p:cTn>
                                        <p:tgtEl>
                                          <p:spTgt spid="43"/>
                                        </p:tgtEl>
                                        <p:attrNameLst>
                                          <p:attrName>ppt_y</p:attrName>
                                        </p:attrNameLst>
                                      </p:cBhvr>
                                    </p:anim>
                                    <p:animRot by="21600000">
                                      <p:cBhvr>
                                        <p:cTn id="36" dur="500" fill="hold">
                                          <p:stCondLst>
                                            <p:cond delay="0"/>
                                          </p:stCondLst>
                                        </p:cTn>
                                        <p:tgtEl>
                                          <p:spTgt spid="43"/>
                                        </p:tgtEl>
                                        <p:attrNameLst>
                                          <p:attrName>r</p:attrName>
                                        </p:attrNameLst>
                                      </p:cBhvr>
                                    </p:animRot>
                                  </p:childTnLst>
                                </p:cTn>
                              </p:par>
                            </p:childTnLst>
                          </p:cTn>
                        </p:par>
                        <p:par>
                          <p:cTn id="37" fill="hold">
                            <p:stCondLst>
                              <p:cond delay="275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43" grpId="0"/>
      <p:bldP spid="44" grpId="0"/>
      <p:bldP spid="53" grpId="0" animBg="1"/>
      <p:bldP spid="53" grpId="1"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a:extLst>
              <a:ext uri="{FF2B5EF4-FFF2-40B4-BE49-F238E27FC236}">
                <a16:creationId xmlns:a16="http://schemas.microsoft.com/office/drawing/2014/main" id="{F6D8CB60-03A9-4B28-BEF8-EDD321B76C5C}"/>
              </a:ext>
            </a:extLst>
          </p:cNvPr>
          <p:cNvSpPr>
            <a:spLocks noGrp="1"/>
          </p:cNvSpPr>
          <p:nvPr>
            <p:ph idx="4294967295"/>
          </p:nvPr>
        </p:nvSpPr>
        <p:spPr>
          <a:xfrm>
            <a:off x="457200" y="1759066"/>
            <a:ext cx="8229600" cy="3842719"/>
          </a:xfrm>
          <a:noFill/>
          <a:ln>
            <a:solidFill>
              <a:schemeClr val="accent4">
                <a:lumMod val="75000"/>
              </a:schemeClr>
            </a:solidFill>
          </a:ln>
        </p:spPr>
        <p:txBody>
          <a:bodyPr vert="horz" lIns="91440" tIns="45720" rIns="91440" bIns="45720" rtlCol="0">
            <a:spAutoFit/>
          </a:bodyPr>
          <a:lstStyle/>
          <a:p>
            <a:pPr marL="0" indent="0">
              <a:lnSpc>
                <a:spcPct val="150000"/>
              </a:lnSpc>
              <a:buNone/>
            </a:pPr>
            <a:r>
              <a:rPr lang="zh-CN" altLang="en-US" sz="2400" dirty="0">
                <a:latin typeface="+mn-ea"/>
              </a:rPr>
              <a:t>针对</a:t>
            </a:r>
            <a:r>
              <a:rPr lang="en-US" altLang="zh-CN" sz="2400" dirty="0">
                <a:latin typeface="+mn-ea"/>
              </a:rPr>
              <a:t>Web</a:t>
            </a:r>
            <a:r>
              <a:rPr lang="zh-CN" altLang="en-US" sz="2400" dirty="0">
                <a:latin typeface="+mn-ea"/>
              </a:rPr>
              <a:t>的安全威胁</a:t>
            </a:r>
            <a:endParaRPr lang="en-US" altLang="zh-CN" sz="2400" dirty="0">
              <a:latin typeface="+mn-ea"/>
            </a:endParaRPr>
          </a:p>
          <a:p>
            <a:pPr marL="0" indent="0">
              <a:lnSpc>
                <a:spcPct val="150000"/>
              </a:lnSpc>
              <a:buNone/>
            </a:pPr>
            <a:r>
              <a:rPr lang="en-US" altLang="zh-CN" sz="2400" dirty="0">
                <a:latin typeface="+mn-ea"/>
              </a:rPr>
              <a:t>  </a:t>
            </a:r>
            <a:r>
              <a:rPr lang="zh-CN" altLang="en-US" sz="2400" dirty="0">
                <a:latin typeface="+mn-ea"/>
              </a:rPr>
              <a:t>来自网络上的安全威胁与攻击多种多样，依照</a:t>
            </a:r>
            <a:r>
              <a:rPr lang="en-US" altLang="zh-CN" sz="2400" dirty="0">
                <a:latin typeface="+mn-ea"/>
              </a:rPr>
              <a:t>Web</a:t>
            </a:r>
            <a:r>
              <a:rPr lang="zh-CN" altLang="en-US" sz="2400" dirty="0">
                <a:latin typeface="+mn-ea"/>
              </a:rPr>
              <a:t>访问的</a:t>
            </a:r>
            <a:r>
              <a:rPr lang="zh-CN" altLang="en-US" sz="2400" dirty="0">
                <a:solidFill>
                  <a:srgbClr val="FF0000"/>
                </a:solidFill>
                <a:latin typeface="+mn-ea"/>
              </a:rPr>
              <a:t>结构</a:t>
            </a:r>
            <a:r>
              <a:rPr lang="zh-CN" altLang="en-US" sz="2400" dirty="0">
                <a:latin typeface="+mn-ea"/>
              </a:rPr>
              <a:t>，可将其分为：</a:t>
            </a:r>
            <a:endParaRPr lang="en-US" altLang="zh-CN" sz="2400" dirty="0">
              <a:latin typeface="+mn-ea"/>
            </a:endParaRPr>
          </a:p>
          <a:p>
            <a:pPr marL="714375" indent="-357188">
              <a:lnSpc>
                <a:spcPct val="150000"/>
              </a:lnSpc>
              <a:buFont typeface="+mj-lt"/>
              <a:buAutoNum type="arabicPeriod"/>
            </a:pPr>
            <a:r>
              <a:rPr lang="zh-CN" altLang="en-US" sz="2400" dirty="0">
                <a:latin typeface="+mn-ea"/>
              </a:rPr>
              <a:t>对</a:t>
            </a:r>
            <a:r>
              <a:rPr lang="en-US" altLang="zh-CN" sz="2400" dirty="0">
                <a:latin typeface="+mn-ea"/>
              </a:rPr>
              <a:t>Web</a:t>
            </a:r>
            <a:r>
              <a:rPr lang="zh-CN" altLang="en-US" sz="2400" dirty="0">
                <a:solidFill>
                  <a:srgbClr val="FF0000"/>
                </a:solidFill>
                <a:latin typeface="+mn-ea"/>
              </a:rPr>
              <a:t>服务器</a:t>
            </a:r>
            <a:r>
              <a:rPr lang="zh-CN" altLang="en-US" sz="2400" dirty="0">
                <a:latin typeface="+mn-ea"/>
              </a:rPr>
              <a:t>的安全威胁</a:t>
            </a:r>
            <a:endParaRPr lang="en-US" altLang="zh-CN" sz="2400" dirty="0">
              <a:latin typeface="+mn-ea"/>
            </a:endParaRPr>
          </a:p>
          <a:p>
            <a:pPr marL="714375" indent="-357188">
              <a:lnSpc>
                <a:spcPct val="150000"/>
              </a:lnSpc>
              <a:buFont typeface="+mj-lt"/>
              <a:buAutoNum type="arabicPeriod"/>
            </a:pPr>
            <a:r>
              <a:rPr lang="zh-CN" altLang="en-US" sz="2400" dirty="0">
                <a:latin typeface="+mn-ea"/>
              </a:rPr>
              <a:t>对</a:t>
            </a:r>
            <a:r>
              <a:rPr lang="en-US" altLang="zh-CN" sz="2400" dirty="0">
                <a:latin typeface="+mn-ea"/>
              </a:rPr>
              <a:t>Web</a:t>
            </a:r>
            <a:r>
              <a:rPr lang="zh-CN" altLang="en-US" sz="2400" dirty="0">
                <a:solidFill>
                  <a:srgbClr val="FF0000"/>
                </a:solidFill>
                <a:latin typeface="+mn-ea"/>
              </a:rPr>
              <a:t>客户机</a:t>
            </a:r>
            <a:r>
              <a:rPr lang="zh-CN" altLang="en-US" sz="2400" dirty="0">
                <a:latin typeface="+mn-ea"/>
              </a:rPr>
              <a:t>的安全威胁</a:t>
            </a:r>
            <a:endParaRPr lang="en-US" altLang="zh-CN" sz="2400" dirty="0">
              <a:latin typeface="+mn-ea"/>
            </a:endParaRPr>
          </a:p>
          <a:p>
            <a:pPr marL="714375" indent="-357188">
              <a:lnSpc>
                <a:spcPct val="150000"/>
              </a:lnSpc>
              <a:buFont typeface="+mj-lt"/>
              <a:buAutoNum type="arabicPeriod"/>
            </a:pPr>
            <a:r>
              <a:rPr lang="zh-CN" altLang="en-US" sz="2400" dirty="0">
                <a:latin typeface="+mn-ea"/>
              </a:rPr>
              <a:t>对</a:t>
            </a:r>
            <a:r>
              <a:rPr lang="zh-CN" altLang="en-US" sz="2400" dirty="0">
                <a:solidFill>
                  <a:srgbClr val="FF0000"/>
                </a:solidFill>
                <a:latin typeface="+mn-ea"/>
              </a:rPr>
              <a:t>通信信道</a:t>
            </a:r>
            <a:r>
              <a:rPr lang="zh-CN" altLang="en-US" sz="2400" dirty="0">
                <a:latin typeface="+mn-ea"/>
              </a:rPr>
              <a:t>的安全威胁</a:t>
            </a:r>
          </a:p>
        </p:txBody>
      </p:sp>
      <p:grpSp>
        <p:nvGrpSpPr>
          <p:cNvPr id="4" name="组合 3">
            <a:extLst>
              <a:ext uri="{FF2B5EF4-FFF2-40B4-BE49-F238E27FC236}">
                <a16:creationId xmlns:a16="http://schemas.microsoft.com/office/drawing/2014/main" id="{74C48B13-2446-4450-A11E-AE944F745AFD}"/>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E2F5CFA-66EA-4EFB-875B-F80A2C355B6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478F67FD-6DE8-44F4-AF04-51642C34B2B0}"/>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6D5222BE-F56A-49F1-A1A1-55E3CBDCE9D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8EFDA558-BE0C-4237-BC3F-59B0BE110402}"/>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243">
                                            <p:bg/>
                                          </p:spTgt>
                                        </p:tgtEl>
                                        <p:attrNameLst>
                                          <p:attrName>style.visibility</p:attrName>
                                        </p:attrNameLst>
                                      </p:cBhvr>
                                      <p:to>
                                        <p:strVal val="visible"/>
                                      </p:to>
                                    </p:set>
                                    <p:animEffect transition="in" filter="wipe(up)">
                                      <p:cBhvr>
                                        <p:cTn id="7" dur="500"/>
                                        <p:tgtEl>
                                          <p:spTgt spid="1024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animEffect transition="in" filter="wipe(up)">
                                      <p:cBhvr>
                                        <p:cTn id="11" dur="500"/>
                                        <p:tgtEl>
                                          <p:spTgt spid="1024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3">
                                            <p:txEl>
                                              <p:pRg st="1" end="1"/>
                                            </p:txEl>
                                          </p:spTgt>
                                        </p:tgtEl>
                                        <p:attrNameLst>
                                          <p:attrName>style.visibility</p:attrName>
                                        </p:attrNameLst>
                                      </p:cBhvr>
                                      <p:to>
                                        <p:strVal val="visible"/>
                                      </p:to>
                                    </p:set>
                                    <p:animEffect transition="in" filter="wipe(up)">
                                      <p:cBhvr>
                                        <p:cTn id="15" dur="500"/>
                                        <p:tgtEl>
                                          <p:spTgt spid="1024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Effect transition="in" filter="wipe(up)">
                                      <p:cBhvr>
                                        <p:cTn id="19" dur="500"/>
                                        <p:tgtEl>
                                          <p:spTgt spid="10243">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243">
                                            <p:txEl>
                                              <p:pRg st="3" end="3"/>
                                            </p:txEl>
                                          </p:spTgt>
                                        </p:tgtEl>
                                        <p:attrNameLst>
                                          <p:attrName>style.visibility</p:attrName>
                                        </p:attrNameLst>
                                      </p:cBhvr>
                                      <p:to>
                                        <p:strVal val="visible"/>
                                      </p:to>
                                    </p:set>
                                    <p:animEffect transition="in" filter="wipe(up)">
                                      <p:cBhvr>
                                        <p:cTn id="23" dur="500"/>
                                        <p:tgtEl>
                                          <p:spTgt spid="10243">
                                            <p:txEl>
                                              <p:pRg st="3" end="3"/>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wipe(up)">
                                      <p:cBhvr>
                                        <p:cTn id="27"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a:extLst>
              <a:ext uri="{FF2B5EF4-FFF2-40B4-BE49-F238E27FC236}">
                <a16:creationId xmlns:a16="http://schemas.microsoft.com/office/drawing/2014/main" id="{7C177974-DE09-4127-B664-55B668F59C68}"/>
              </a:ext>
            </a:extLst>
          </p:cNvPr>
          <p:cNvSpPr>
            <a:spLocks noGrp="1"/>
          </p:cNvSpPr>
          <p:nvPr>
            <p:ph idx="4294967295"/>
          </p:nvPr>
        </p:nvSpPr>
        <p:spPr>
          <a:xfrm>
            <a:off x="527990" y="1469135"/>
            <a:ext cx="8229600" cy="4426853"/>
          </a:xfrm>
          <a:noFill/>
          <a:ln>
            <a:solidFill>
              <a:schemeClr val="accent4">
                <a:lumMod val="75000"/>
              </a:schemeClr>
            </a:solidFill>
          </a:ln>
        </p:spPr>
        <p:txBody>
          <a:bodyPr vert="horz" lIns="91440" tIns="45720" rIns="91440" bIns="45720" rtlCol="0">
            <a:spAutoFit/>
          </a:bodyPr>
          <a:lstStyle/>
          <a:p>
            <a:pPr marL="0" indent="0">
              <a:lnSpc>
                <a:spcPct val="100000"/>
              </a:lnSpc>
              <a:buNone/>
            </a:pPr>
            <a:r>
              <a:rPr lang="en-US" altLang="zh-CN" sz="2400" dirty="0">
                <a:latin typeface="+mn-ea"/>
              </a:rPr>
              <a:t>1</a:t>
            </a:r>
            <a:r>
              <a:rPr lang="zh-CN" altLang="en-US" sz="2400" dirty="0">
                <a:latin typeface="+mn-ea"/>
              </a:rPr>
              <a:t>、对</a:t>
            </a:r>
            <a:r>
              <a:rPr lang="en-US" altLang="zh-CN" sz="2400" dirty="0">
                <a:latin typeface="+mn-ea"/>
              </a:rPr>
              <a:t>Web</a:t>
            </a:r>
            <a:r>
              <a:rPr lang="zh-CN" altLang="en-US" sz="2400" dirty="0">
                <a:solidFill>
                  <a:srgbClr val="00B0F0"/>
                </a:solidFill>
                <a:latin typeface="+mn-ea"/>
              </a:rPr>
              <a:t>服务器</a:t>
            </a:r>
            <a:r>
              <a:rPr lang="zh-CN" altLang="en-US" sz="2400" dirty="0">
                <a:latin typeface="+mn-ea"/>
              </a:rPr>
              <a:t>的安全威胁</a:t>
            </a:r>
            <a:endParaRPr lang="en-US" altLang="zh-CN" sz="2400" dirty="0">
              <a:latin typeface="+mn-ea"/>
            </a:endParaRPr>
          </a:p>
          <a:p>
            <a:pPr marL="0" indent="357188">
              <a:lnSpc>
                <a:spcPct val="100000"/>
              </a:lnSpc>
              <a:buNone/>
            </a:pPr>
            <a:r>
              <a:rPr lang="en-US" altLang="zh-CN" sz="2400" dirty="0">
                <a:latin typeface="+mn-ea"/>
              </a:rPr>
              <a:t>Web</a:t>
            </a:r>
            <a:r>
              <a:rPr lang="zh-CN" altLang="en-US" sz="2400" dirty="0">
                <a:latin typeface="+mn-ea"/>
              </a:rPr>
              <a:t>服务器上的</a:t>
            </a:r>
            <a:r>
              <a:rPr lang="zh-CN" altLang="en-US" sz="2400" dirty="0">
                <a:solidFill>
                  <a:srgbClr val="FF0000"/>
                </a:solidFill>
                <a:latin typeface="+mn-ea"/>
              </a:rPr>
              <a:t>漏洞</a:t>
            </a:r>
            <a:r>
              <a:rPr lang="zh-CN" altLang="en-US" sz="2400" dirty="0">
                <a:latin typeface="+mn-ea"/>
              </a:rPr>
              <a:t>可以从以下几方面考虑：</a:t>
            </a:r>
            <a:endParaRPr lang="en-US" altLang="zh-CN" sz="2400" dirty="0">
              <a:latin typeface="+mn-ea"/>
            </a:endParaRPr>
          </a:p>
          <a:p>
            <a:pPr marL="0" indent="357188">
              <a:lnSpc>
                <a:spcPct val="100000"/>
              </a:lnSpc>
              <a:buNone/>
            </a:pPr>
            <a:r>
              <a:rPr lang="zh-CN" altLang="en-US" sz="2400" dirty="0">
                <a:latin typeface="+mn-ea"/>
              </a:rPr>
              <a:t>（</a:t>
            </a:r>
            <a:r>
              <a:rPr lang="en-US" altLang="zh-CN" sz="2400" dirty="0">
                <a:latin typeface="+mn-ea"/>
              </a:rPr>
              <a:t>1</a:t>
            </a:r>
            <a:r>
              <a:rPr lang="zh-CN" altLang="en-US" sz="2400" dirty="0">
                <a:latin typeface="+mn-ea"/>
              </a:rPr>
              <a:t>）在</a:t>
            </a:r>
            <a:r>
              <a:rPr lang="en-US" altLang="zh-CN" sz="2400" dirty="0">
                <a:latin typeface="+mn-ea"/>
              </a:rPr>
              <a:t>Web</a:t>
            </a:r>
            <a:r>
              <a:rPr lang="zh-CN" altLang="en-US" sz="2400" dirty="0">
                <a:latin typeface="+mn-ea"/>
              </a:rPr>
              <a:t>服务器上的</a:t>
            </a:r>
            <a:r>
              <a:rPr lang="zh-CN" altLang="en-US" sz="2400" dirty="0">
                <a:solidFill>
                  <a:srgbClr val="FF0000"/>
                </a:solidFill>
                <a:latin typeface="+mn-ea"/>
              </a:rPr>
              <a:t>机密文件或重要数据</a:t>
            </a:r>
            <a:r>
              <a:rPr lang="zh-CN" altLang="en-US" sz="2400" dirty="0">
                <a:latin typeface="+mn-ea"/>
              </a:rPr>
              <a:t>放置在</a:t>
            </a:r>
            <a:r>
              <a:rPr lang="zh-CN" altLang="en-US" sz="2400" dirty="0">
                <a:solidFill>
                  <a:srgbClr val="FF0000"/>
                </a:solidFill>
                <a:latin typeface="+mn-ea"/>
              </a:rPr>
              <a:t>不安全区域</a:t>
            </a:r>
            <a:r>
              <a:rPr lang="zh-CN" altLang="en-US" sz="2400" dirty="0">
                <a:latin typeface="+mn-ea"/>
              </a:rPr>
              <a:t>，被入侵后很容易得到。</a:t>
            </a:r>
            <a:endParaRPr lang="en-US" altLang="zh-CN" sz="2400" dirty="0">
              <a:latin typeface="+mn-ea"/>
            </a:endParaRPr>
          </a:p>
          <a:p>
            <a:pPr marL="0" indent="357188">
              <a:lnSpc>
                <a:spcPct val="100000"/>
              </a:lnSpc>
              <a:buNone/>
            </a:pPr>
            <a:r>
              <a:rPr lang="zh-CN" altLang="en-US" sz="2400" dirty="0">
                <a:latin typeface="+mn-ea"/>
              </a:rPr>
              <a:t>（</a:t>
            </a:r>
            <a:r>
              <a:rPr lang="en-US" altLang="zh-CN" sz="2400" dirty="0">
                <a:latin typeface="+mn-ea"/>
              </a:rPr>
              <a:t>2</a:t>
            </a:r>
            <a:r>
              <a:rPr lang="zh-CN" altLang="en-US" sz="2400" dirty="0">
                <a:latin typeface="+mn-ea"/>
              </a:rPr>
              <a:t>）在</a:t>
            </a:r>
            <a:r>
              <a:rPr lang="en-US" altLang="zh-CN" sz="2400" dirty="0">
                <a:latin typeface="+mn-ea"/>
              </a:rPr>
              <a:t>Web</a:t>
            </a:r>
            <a:r>
              <a:rPr lang="zh-CN" altLang="en-US" sz="2400" dirty="0">
                <a:latin typeface="+mn-ea"/>
              </a:rPr>
              <a:t>数据库中，保存的有价值信息，如果</a:t>
            </a:r>
            <a:r>
              <a:rPr lang="zh-CN" altLang="en-US" sz="2400" dirty="0">
                <a:solidFill>
                  <a:srgbClr val="FF0000"/>
                </a:solidFill>
                <a:latin typeface="+mn-ea"/>
              </a:rPr>
              <a:t>数据库安全配置不当</a:t>
            </a:r>
            <a:r>
              <a:rPr lang="zh-CN" altLang="en-US" sz="2400" dirty="0">
                <a:latin typeface="+mn-ea"/>
              </a:rPr>
              <a:t>，很容易泄密。</a:t>
            </a:r>
            <a:endParaRPr lang="en-US" altLang="zh-CN" sz="2400" dirty="0">
              <a:latin typeface="+mn-ea"/>
            </a:endParaRPr>
          </a:p>
          <a:p>
            <a:pPr marL="0" indent="357188">
              <a:lnSpc>
                <a:spcPct val="100000"/>
              </a:lnSpc>
              <a:buNone/>
            </a:pP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Web</a:t>
            </a:r>
            <a:r>
              <a:rPr lang="zh-CN" altLang="en-US" sz="2400" dirty="0">
                <a:solidFill>
                  <a:srgbClr val="FF0000"/>
                </a:solidFill>
                <a:latin typeface="+mn-ea"/>
              </a:rPr>
              <a:t>服务器本身</a:t>
            </a:r>
            <a:r>
              <a:rPr lang="zh-CN" altLang="en-US" sz="2400" dirty="0">
                <a:latin typeface="+mn-ea"/>
              </a:rPr>
              <a:t>存在一些</a:t>
            </a:r>
            <a:r>
              <a:rPr lang="zh-CN" altLang="en-US" sz="2400" dirty="0">
                <a:solidFill>
                  <a:srgbClr val="FF0000"/>
                </a:solidFill>
                <a:latin typeface="+mn-ea"/>
              </a:rPr>
              <a:t>漏洞</a:t>
            </a:r>
            <a:r>
              <a:rPr lang="zh-CN" altLang="en-US" sz="2400" dirty="0">
                <a:latin typeface="+mn-ea"/>
              </a:rPr>
              <a:t>，能被黑客利用侵入到系统，破坏一些重要的数据甚至造成系统瘫痪。</a:t>
            </a:r>
            <a:endParaRPr lang="en-US" altLang="zh-CN" sz="2400" dirty="0">
              <a:latin typeface="+mn-ea"/>
            </a:endParaRPr>
          </a:p>
          <a:p>
            <a:pPr marL="0" indent="357188">
              <a:lnSpc>
                <a:spcPct val="100000"/>
              </a:lnSpc>
              <a:buNone/>
            </a:pPr>
            <a:r>
              <a:rPr lang="zh-CN" altLang="en-US" sz="2400" dirty="0">
                <a:latin typeface="+mn-ea"/>
              </a:rPr>
              <a:t>（</a:t>
            </a:r>
            <a:r>
              <a:rPr lang="en-US" altLang="zh-CN" sz="2400" dirty="0">
                <a:latin typeface="+mn-ea"/>
              </a:rPr>
              <a:t>4</a:t>
            </a:r>
            <a:r>
              <a:rPr lang="zh-CN" altLang="en-US" sz="2400" dirty="0">
                <a:latin typeface="+mn-ea"/>
              </a:rPr>
              <a:t>）</a:t>
            </a:r>
            <a:r>
              <a:rPr lang="zh-CN" altLang="en-US" sz="2400" dirty="0">
                <a:solidFill>
                  <a:srgbClr val="FF0000"/>
                </a:solidFill>
                <a:latin typeface="+mn-ea"/>
              </a:rPr>
              <a:t>程序员</a:t>
            </a:r>
            <a:r>
              <a:rPr lang="zh-CN" altLang="en-US" sz="2400" dirty="0">
                <a:latin typeface="+mn-ea"/>
              </a:rPr>
              <a:t>的有意或无意在系统中</a:t>
            </a:r>
            <a:r>
              <a:rPr lang="zh-CN" altLang="en-US" sz="2400" dirty="0">
                <a:solidFill>
                  <a:srgbClr val="FF0000"/>
                </a:solidFill>
                <a:latin typeface="+mn-ea"/>
              </a:rPr>
              <a:t>遗漏</a:t>
            </a:r>
            <a:r>
              <a:rPr lang="en-US" altLang="zh-CN" sz="2400" dirty="0">
                <a:solidFill>
                  <a:srgbClr val="FF0000"/>
                </a:solidFill>
                <a:latin typeface="+mn-ea"/>
              </a:rPr>
              <a:t>Bug</a:t>
            </a:r>
            <a:r>
              <a:rPr lang="zh-CN" altLang="en-US" sz="2400" dirty="0">
                <a:latin typeface="+mn-ea"/>
              </a:rPr>
              <a:t>给非法黑客创造条件。</a:t>
            </a:r>
          </a:p>
        </p:txBody>
      </p:sp>
      <p:grpSp>
        <p:nvGrpSpPr>
          <p:cNvPr id="4" name="组合 3">
            <a:extLst>
              <a:ext uri="{FF2B5EF4-FFF2-40B4-BE49-F238E27FC236}">
                <a16:creationId xmlns:a16="http://schemas.microsoft.com/office/drawing/2014/main" id="{D2403A6A-97BF-4E69-8AA2-9119AAD7FBEA}"/>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6CE38DBC-C74E-4C47-86E7-0912969CE95F}"/>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2569C34B-3DFB-4B3B-87FA-67D02F155616}"/>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DF624C3E-2D0B-49A9-AB92-834BAFF947F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D7C226AB-937C-4639-8ACF-CF44CF5E7C3A}"/>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advTm="130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243">
                                            <p:bg/>
                                          </p:spTgt>
                                        </p:tgtEl>
                                        <p:attrNameLst>
                                          <p:attrName>style.visibility</p:attrName>
                                        </p:attrNameLst>
                                      </p:cBhvr>
                                      <p:to>
                                        <p:strVal val="visible"/>
                                      </p:to>
                                    </p:set>
                                    <p:animEffect transition="in" filter="wipe(up)">
                                      <p:cBhvr>
                                        <p:cTn id="7" dur="500"/>
                                        <p:tgtEl>
                                          <p:spTgt spid="1024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animEffect transition="in" filter="wipe(up)">
                                      <p:cBhvr>
                                        <p:cTn id="11" dur="500"/>
                                        <p:tgtEl>
                                          <p:spTgt spid="1024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243">
                                            <p:txEl>
                                              <p:pRg st="1" end="1"/>
                                            </p:txEl>
                                          </p:spTgt>
                                        </p:tgtEl>
                                        <p:attrNameLst>
                                          <p:attrName>style.visibility</p:attrName>
                                        </p:attrNameLst>
                                      </p:cBhvr>
                                      <p:to>
                                        <p:strVal val="visible"/>
                                      </p:to>
                                    </p:set>
                                    <p:animEffect transition="in" filter="wipe(up)">
                                      <p:cBhvr>
                                        <p:cTn id="16" dur="500"/>
                                        <p:tgtEl>
                                          <p:spTgt spid="102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animEffect transition="in" filter="wipe(up)">
                                      <p:cBhvr>
                                        <p:cTn id="21" dur="500"/>
                                        <p:tgtEl>
                                          <p:spTgt spid="1024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243">
                                            <p:txEl>
                                              <p:pRg st="3" end="3"/>
                                            </p:txEl>
                                          </p:spTgt>
                                        </p:tgtEl>
                                        <p:attrNameLst>
                                          <p:attrName>style.visibility</p:attrName>
                                        </p:attrNameLst>
                                      </p:cBhvr>
                                      <p:to>
                                        <p:strVal val="visible"/>
                                      </p:to>
                                    </p:set>
                                    <p:animEffect transition="in" filter="wipe(up)">
                                      <p:cBhvr>
                                        <p:cTn id="26" dur="500"/>
                                        <p:tgtEl>
                                          <p:spTgt spid="1024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Effect transition="in" filter="wipe(up)">
                                      <p:cBhvr>
                                        <p:cTn id="31" dur="500"/>
                                        <p:tgtEl>
                                          <p:spTgt spid="1024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243">
                                            <p:txEl>
                                              <p:pRg st="5" end="5"/>
                                            </p:txEl>
                                          </p:spTgt>
                                        </p:tgtEl>
                                        <p:attrNameLst>
                                          <p:attrName>style.visibility</p:attrName>
                                        </p:attrNameLst>
                                      </p:cBhvr>
                                      <p:to>
                                        <p:strVal val="visible"/>
                                      </p:to>
                                    </p:set>
                                    <p:animEffect transition="in" filter="wipe(up)">
                                      <p:cBhvr>
                                        <p:cTn id="36"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4EEA93E8-AF6E-494A-A486-2CFF09244CBB}"/>
              </a:ext>
            </a:extLst>
          </p:cNvPr>
          <p:cNvSpPr>
            <a:spLocks noGrp="1" noChangeArrowheads="1"/>
          </p:cNvSpPr>
          <p:nvPr>
            <p:ph type="body" idx="4294967295"/>
          </p:nvPr>
        </p:nvSpPr>
        <p:spPr>
          <a:xfrm>
            <a:off x="628650" y="1825625"/>
            <a:ext cx="7886700" cy="3801041"/>
          </a:xfrm>
          <a:noFill/>
          <a:ln>
            <a:solidFill>
              <a:schemeClr val="accent4">
                <a:lumMod val="75000"/>
              </a:schemeClr>
            </a:solidFill>
          </a:ln>
        </p:spPr>
        <p:txBody>
          <a:bodyPr vert="horz" lIns="91440" tIns="45720" rIns="91440" bIns="45720" rtlCol="0">
            <a:spAutoFit/>
          </a:bodyPr>
          <a:lstStyle/>
          <a:p>
            <a:pPr marL="0" indent="0">
              <a:lnSpc>
                <a:spcPct val="100000"/>
              </a:lnSpc>
              <a:buNone/>
            </a:pPr>
            <a:r>
              <a:rPr lang="en-US" altLang="zh-CN" sz="2400" dirty="0">
                <a:latin typeface="+mn-ea"/>
              </a:rPr>
              <a:t>2</a:t>
            </a:r>
            <a:r>
              <a:rPr lang="zh-CN" altLang="en-US" sz="2400" dirty="0">
                <a:latin typeface="+mn-ea"/>
              </a:rPr>
              <a:t>、对</a:t>
            </a:r>
            <a:r>
              <a:rPr lang="en-US" altLang="zh-CN" sz="2400" dirty="0">
                <a:latin typeface="+mn-ea"/>
              </a:rPr>
              <a:t>Web</a:t>
            </a:r>
            <a:r>
              <a:rPr lang="zh-CN" altLang="en-US" sz="2400" dirty="0">
                <a:solidFill>
                  <a:srgbClr val="00B0F0"/>
                </a:solidFill>
                <a:latin typeface="+mn-ea"/>
              </a:rPr>
              <a:t>客户机</a:t>
            </a:r>
            <a:r>
              <a:rPr lang="zh-CN" altLang="en-US" sz="2400" dirty="0">
                <a:latin typeface="+mn-ea"/>
              </a:rPr>
              <a:t>的安全威胁</a:t>
            </a:r>
            <a:endParaRPr lang="en-US" altLang="zh-CN" sz="2400" dirty="0">
              <a:latin typeface="+mn-ea"/>
            </a:endParaRPr>
          </a:p>
          <a:p>
            <a:pPr>
              <a:lnSpc>
                <a:spcPct val="100000"/>
              </a:lnSpc>
            </a:pPr>
            <a:r>
              <a:rPr lang="zh-CN" altLang="en-US" sz="2400" dirty="0">
                <a:latin typeface="+mn-ea"/>
              </a:rPr>
              <a:t>现在网页中的</a:t>
            </a:r>
            <a:r>
              <a:rPr lang="zh-CN" altLang="en-US" sz="2400" dirty="0">
                <a:solidFill>
                  <a:srgbClr val="FF0000"/>
                </a:solidFill>
                <a:latin typeface="+mn-ea"/>
              </a:rPr>
              <a:t>活动内容</a:t>
            </a:r>
            <a:r>
              <a:rPr lang="zh-CN" altLang="en-US" sz="2400" dirty="0">
                <a:latin typeface="+mn-ea"/>
              </a:rPr>
              <a:t>已被广泛应用，活动内容的不安全性是造成客户端的主要威胁。</a:t>
            </a:r>
            <a:endParaRPr lang="en-US" altLang="zh-CN" sz="2400" dirty="0">
              <a:latin typeface="+mn-ea"/>
            </a:endParaRPr>
          </a:p>
          <a:p>
            <a:pPr>
              <a:lnSpc>
                <a:spcPct val="100000"/>
              </a:lnSpc>
            </a:pPr>
            <a:r>
              <a:rPr lang="zh-CN" altLang="en-US" sz="2400" dirty="0">
                <a:latin typeface="+mn-ea"/>
              </a:rPr>
              <a:t>活动内容：在</a:t>
            </a:r>
            <a:r>
              <a:rPr lang="zh-CN" altLang="en-US" sz="2400" dirty="0">
                <a:solidFill>
                  <a:srgbClr val="FF0000"/>
                </a:solidFill>
                <a:latin typeface="+mn-ea"/>
              </a:rPr>
              <a:t>静态网页</a:t>
            </a:r>
            <a:r>
              <a:rPr lang="zh-CN" altLang="en-US" sz="2400" dirty="0">
                <a:latin typeface="+mn-ea"/>
              </a:rPr>
              <a:t>中嵌入的对用户</a:t>
            </a:r>
            <a:r>
              <a:rPr lang="zh-CN" altLang="en-US" sz="2400" dirty="0">
                <a:solidFill>
                  <a:srgbClr val="FF0000"/>
                </a:solidFill>
                <a:latin typeface="+mn-ea"/>
              </a:rPr>
              <a:t>透明的程序</a:t>
            </a:r>
            <a:r>
              <a:rPr lang="zh-CN" altLang="en-US" sz="2400" dirty="0">
                <a:latin typeface="+mn-ea"/>
              </a:rPr>
              <a:t>。当用户使用浏览器查看带有活动内容的网页时，这些应用程序会</a:t>
            </a:r>
            <a:r>
              <a:rPr lang="zh-CN" altLang="en-US" sz="2400" dirty="0">
                <a:solidFill>
                  <a:srgbClr val="FF0000"/>
                </a:solidFill>
                <a:latin typeface="+mn-ea"/>
              </a:rPr>
              <a:t>自动下载</a:t>
            </a:r>
            <a:r>
              <a:rPr lang="zh-CN" altLang="en-US" sz="2400" dirty="0">
                <a:latin typeface="+mn-ea"/>
              </a:rPr>
              <a:t>并在客户机上</a:t>
            </a:r>
            <a:r>
              <a:rPr lang="zh-CN" altLang="en-US" sz="2400" dirty="0">
                <a:solidFill>
                  <a:srgbClr val="FF0000"/>
                </a:solidFill>
                <a:latin typeface="+mn-ea"/>
              </a:rPr>
              <a:t>运行</a:t>
            </a:r>
            <a:r>
              <a:rPr lang="zh-CN" altLang="en-US" sz="2400" dirty="0">
                <a:latin typeface="+mn-ea"/>
              </a:rPr>
              <a:t>，如果这些程序被恶意使用，则可以窃取、改变或删除客户机上的信息。</a:t>
            </a:r>
            <a:endParaRPr lang="en-US" altLang="zh-CN" sz="2400" dirty="0">
              <a:latin typeface="+mn-ea"/>
            </a:endParaRPr>
          </a:p>
          <a:p>
            <a:pPr>
              <a:lnSpc>
                <a:spcPct val="100000"/>
              </a:lnSpc>
            </a:pPr>
            <a:r>
              <a:rPr lang="zh-CN" altLang="en-US" sz="2400" dirty="0">
                <a:latin typeface="+mn-ea"/>
              </a:rPr>
              <a:t>针对</a:t>
            </a:r>
            <a:r>
              <a:rPr lang="en-US" altLang="zh-CN" sz="2400" dirty="0">
                <a:latin typeface="+mn-ea"/>
              </a:rPr>
              <a:t>Web</a:t>
            </a:r>
            <a:r>
              <a:rPr lang="zh-CN" altLang="en-US" sz="2400" dirty="0">
                <a:latin typeface="+mn-ea"/>
              </a:rPr>
              <a:t>客户机的安全威胁，主要用到</a:t>
            </a:r>
            <a:r>
              <a:rPr lang="en-US" altLang="zh-CN" sz="2400" dirty="0">
                <a:latin typeface="+mn-ea"/>
              </a:rPr>
              <a:t>Java Applet</a:t>
            </a:r>
            <a:r>
              <a:rPr lang="zh-CN" altLang="en-US" sz="2400" dirty="0">
                <a:latin typeface="+mn-ea"/>
              </a:rPr>
              <a:t>和</a:t>
            </a:r>
            <a:r>
              <a:rPr lang="en-US" altLang="zh-CN" sz="2400" dirty="0">
                <a:latin typeface="+mn-ea"/>
              </a:rPr>
              <a:t>ActiveX</a:t>
            </a:r>
            <a:r>
              <a:rPr lang="zh-CN" altLang="en-US" sz="2400" dirty="0">
                <a:latin typeface="+mn-ea"/>
              </a:rPr>
              <a:t>技术。</a:t>
            </a:r>
          </a:p>
        </p:txBody>
      </p:sp>
      <p:grpSp>
        <p:nvGrpSpPr>
          <p:cNvPr id="4" name="组合 3">
            <a:extLst>
              <a:ext uri="{FF2B5EF4-FFF2-40B4-BE49-F238E27FC236}">
                <a16:creationId xmlns:a16="http://schemas.microsoft.com/office/drawing/2014/main" id="{FEFF38C6-0399-4E71-8970-CE753F5B3790}"/>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1D5106F3-85D7-40EC-8107-87B4B968ABA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DC52E0EF-281F-4F18-862C-F9637803E611}"/>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3F15C5FD-6D2D-4B7B-A8CD-D7F74228CF4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03C0EB1A-AF4A-44B1-A1AD-0B39BB643A86}"/>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363">
                                            <p:bg/>
                                          </p:spTgt>
                                        </p:tgtEl>
                                        <p:attrNameLst>
                                          <p:attrName>style.visibility</p:attrName>
                                        </p:attrNameLst>
                                      </p:cBhvr>
                                      <p:to>
                                        <p:strVal val="visible"/>
                                      </p:to>
                                    </p:set>
                                    <p:animEffect transition="in" filter="wipe(up)">
                                      <p:cBhvr>
                                        <p:cTn id="7" dur="500"/>
                                        <p:tgtEl>
                                          <p:spTgt spid="1536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3">
                                            <p:txEl>
                                              <p:pRg st="0" end="0"/>
                                            </p:txEl>
                                          </p:spTgt>
                                        </p:tgtEl>
                                        <p:attrNameLst>
                                          <p:attrName>style.visibility</p:attrName>
                                        </p:attrNameLst>
                                      </p:cBhvr>
                                      <p:to>
                                        <p:strVal val="visible"/>
                                      </p:to>
                                    </p:set>
                                    <p:animEffect transition="in" filter="wipe(up)">
                                      <p:cBhvr>
                                        <p:cTn id="11" dur="500"/>
                                        <p:tgtEl>
                                          <p:spTgt spid="153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5363">
                                            <p:txEl>
                                              <p:pRg st="1" end="1"/>
                                            </p:txEl>
                                          </p:spTgt>
                                        </p:tgtEl>
                                        <p:attrNameLst>
                                          <p:attrName>style.visibility</p:attrName>
                                        </p:attrNameLst>
                                      </p:cBhvr>
                                      <p:to>
                                        <p:strVal val="visible"/>
                                      </p:to>
                                    </p:set>
                                    <p:animEffect transition="in" filter="wipe(up)">
                                      <p:cBhvr>
                                        <p:cTn id="16" dur="500"/>
                                        <p:tgtEl>
                                          <p:spTgt spid="1536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363">
                                            <p:txEl>
                                              <p:pRg st="2" end="2"/>
                                            </p:txEl>
                                          </p:spTgt>
                                        </p:tgtEl>
                                        <p:attrNameLst>
                                          <p:attrName>style.visibility</p:attrName>
                                        </p:attrNameLst>
                                      </p:cBhvr>
                                      <p:to>
                                        <p:strVal val="visible"/>
                                      </p:to>
                                    </p:set>
                                    <p:animEffect transition="in" filter="wipe(up)">
                                      <p:cBhvr>
                                        <p:cTn id="21" dur="500"/>
                                        <p:tgtEl>
                                          <p:spTgt spid="1536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363">
                                            <p:txEl>
                                              <p:pRg st="3" end="3"/>
                                            </p:txEl>
                                          </p:spTgt>
                                        </p:tgtEl>
                                        <p:attrNameLst>
                                          <p:attrName>style.visibility</p:attrName>
                                        </p:attrNameLst>
                                      </p:cBhvr>
                                      <p:to>
                                        <p:strVal val="visible"/>
                                      </p:to>
                                    </p:set>
                                    <p:animEffect transition="in" filter="wipe(up)">
                                      <p:cBhvr>
                                        <p:cTn id="26" dur="5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39EA83BD-3182-4797-96D3-6C36C7C00C70}"/>
              </a:ext>
            </a:extLst>
          </p:cNvPr>
          <p:cNvSpPr>
            <a:spLocks noGrp="1" noChangeArrowheads="1"/>
          </p:cNvSpPr>
          <p:nvPr>
            <p:ph type="body" idx="4294967295"/>
          </p:nvPr>
        </p:nvSpPr>
        <p:spPr>
          <a:xfrm>
            <a:off x="678656" y="1564888"/>
            <a:ext cx="7786687" cy="4268476"/>
          </a:xfrm>
          <a:noFill/>
          <a:ln>
            <a:solidFill>
              <a:schemeClr val="accent4">
                <a:lumMod val="75000"/>
              </a:schemeClr>
            </a:solidFill>
          </a:ln>
        </p:spPr>
        <p:txBody>
          <a:bodyPr vert="horz" lIns="91440" tIns="45720" rIns="91440" bIns="45720" rtlCol="0">
            <a:spAutoFit/>
          </a:bodyPr>
          <a:lstStyle/>
          <a:p>
            <a:pPr marL="0" indent="0">
              <a:lnSpc>
                <a:spcPct val="150000"/>
              </a:lnSpc>
              <a:buNone/>
            </a:pPr>
            <a:r>
              <a:rPr lang="en-US" altLang="zh-CN" sz="2400" dirty="0">
                <a:latin typeface="+mn-ea"/>
              </a:rPr>
              <a:t>3</a:t>
            </a:r>
            <a:r>
              <a:rPr lang="zh-CN" altLang="en-US" sz="2400" dirty="0">
                <a:latin typeface="+mn-ea"/>
              </a:rPr>
              <a:t>、对</a:t>
            </a:r>
            <a:r>
              <a:rPr lang="zh-CN" altLang="en-US" sz="2400" dirty="0">
                <a:solidFill>
                  <a:srgbClr val="00B0F0"/>
                </a:solidFill>
                <a:latin typeface="+mn-ea"/>
              </a:rPr>
              <a:t>通信信道</a:t>
            </a:r>
            <a:r>
              <a:rPr lang="zh-CN" altLang="en-US" sz="2400" dirty="0">
                <a:latin typeface="+mn-ea"/>
              </a:rPr>
              <a:t>的安全威胁</a:t>
            </a:r>
            <a:endParaRPr lang="en-US" altLang="zh-CN" sz="2400" dirty="0">
              <a:latin typeface="+mn-ea"/>
            </a:endParaRPr>
          </a:p>
          <a:p>
            <a:pPr>
              <a:lnSpc>
                <a:spcPct val="150000"/>
              </a:lnSpc>
            </a:pPr>
            <a:r>
              <a:rPr lang="en-US" altLang="zh-CN" sz="2400" dirty="0">
                <a:latin typeface="+mn-ea"/>
              </a:rPr>
              <a:t>Internet</a:t>
            </a:r>
            <a:r>
              <a:rPr lang="zh-CN" altLang="en-US" sz="2400" dirty="0">
                <a:latin typeface="+mn-ea"/>
              </a:rPr>
              <a:t>是连接</a:t>
            </a:r>
            <a:r>
              <a:rPr lang="en-US" altLang="zh-CN" sz="2400" dirty="0">
                <a:solidFill>
                  <a:srgbClr val="FF0000"/>
                </a:solidFill>
                <a:latin typeface="+mn-ea"/>
              </a:rPr>
              <a:t>Web</a:t>
            </a:r>
            <a:r>
              <a:rPr lang="zh-CN" altLang="en-US" sz="2400" dirty="0">
                <a:solidFill>
                  <a:srgbClr val="FF0000"/>
                </a:solidFill>
                <a:latin typeface="+mn-ea"/>
              </a:rPr>
              <a:t>客户机和服务器</a:t>
            </a:r>
            <a:r>
              <a:rPr lang="zh-CN" altLang="en-US" sz="2400" dirty="0">
                <a:latin typeface="+mn-ea"/>
              </a:rPr>
              <a:t>通信的信道，是</a:t>
            </a:r>
            <a:r>
              <a:rPr lang="zh-CN" altLang="en-US" sz="2400" dirty="0">
                <a:solidFill>
                  <a:srgbClr val="FF0000"/>
                </a:solidFill>
                <a:latin typeface="+mn-ea"/>
              </a:rPr>
              <a:t>不安全</a:t>
            </a:r>
            <a:r>
              <a:rPr lang="zh-CN" altLang="en-US" sz="2400" dirty="0">
                <a:latin typeface="+mn-ea"/>
              </a:rPr>
              <a:t>的。</a:t>
            </a:r>
            <a:endParaRPr lang="en-US" altLang="zh-CN" sz="2400" dirty="0">
              <a:latin typeface="+mn-ea"/>
            </a:endParaRPr>
          </a:p>
          <a:p>
            <a:pPr>
              <a:lnSpc>
                <a:spcPct val="150000"/>
              </a:lnSpc>
            </a:pPr>
            <a:r>
              <a:rPr lang="zh-CN" altLang="en-US" sz="2400" dirty="0">
                <a:latin typeface="+mn-ea"/>
              </a:rPr>
              <a:t>像</a:t>
            </a:r>
            <a:r>
              <a:rPr lang="en-US" altLang="zh-CN" sz="2400" dirty="0">
                <a:latin typeface="+mn-ea"/>
              </a:rPr>
              <a:t>Sniffer</a:t>
            </a:r>
            <a:r>
              <a:rPr lang="zh-CN" altLang="en-US" sz="2400" dirty="0">
                <a:latin typeface="+mn-ea"/>
              </a:rPr>
              <a:t>这样的</a:t>
            </a:r>
            <a:r>
              <a:rPr lang="zh-CN" altLang="en-US" sz="2400" dirty="0">
                <a:solidFill>
                  <a:srgbClr val="FF0000"/>
                </a:solidFill>
                <a:latin typeface="+mn-ea"/>
              </a:rPr>
              <a:t>嗅探程序</a:t>
            </a:r>
            <a:r>
              <a:rPr lang="zh-CN" altLang="en-US" sz="2400" dirty="0">
                <a:latin typeface="+mn-ea"/>
              </a:rPr>
              <a:t>，可对信道进行侦听，窃取机密信息，存在着对保密性的安全威胁。</a:t>
            </a:r>
            <a:endParaRPr lang="en-US" altLang="zh-CN" sz="2400" dirty="0">
              <a:latin typeface="+mn-ea"/>
            </a:endParaRPr>
          </a:p>
          <a:p>
            <a:pPr>
              <a:lnSpc>
                <a:spcPct val="150000"/>
              </a:lnSpc>
            </a:pPr>
            <a:r>
              <a:rPr lang="zh-CN" altLang="en-US" sz="2400" dirty="0">
                <a:latin typeface="+mn-ea"/>
              </a:rPr>
              <a:t>未经授权的用户可以改变信道中的</a:t>
            </a:r>
            <a:r>
              <a:rPr lang="zh-CN" altLang="en-US" sz="2400" dirty="0">
                <a:solidFill>
                  <a:srgbClr val="FF0000"/>
                </a:solidFill>
                <a:latin typeface="+mn-ea"/>
              </a:rPr>
              <a:t>信息流传输内容</a:t>
            </a:r>
            <a:r>
              <a:rPr lang="zh-CN" altLang="en-US" sz="2400" dirty="0">
                <a:latin typeface="+mn-ea"/>
              </a:rPr>
              <a:t>，造成对信息</a:t>
            </a:r>
            <a:r>
              <a:rPr lang="zh-CN" altLang="en-US" sz="2400" dirty="0">
                <a:solidFill>
                  <a:srgbClr val="FF0000"/>
                </a:solidFill>
                <a:latin typeface="+mn-ea"/>
              </a:rPr>
              <a:t>完整性</a:t>
            </a:r>
            <a:r>
              <a:rPr lang="zh-CN" altLang="en-US" sz="2400" dirty="0">
                <a:latin typeface="+mn-ea"/>
              </a:rPr>
              <a:t>的安全威胁。</a:t>
            </a:r>
          </a:p>
        </p:txBody>
      </p:sp>
      <p:grpSp>
        <p:nvGrpSpPr>
          <p:cNvPr id="4" name="组合 3">
            <a:extLst>
              <a:ext uri="{FF2B5EF4-FFF2-40B4-BE49-F238E27FC236}">
                <a16:creationId xmlns:a16="http://schemas.microsoft.com/office/drawing/2014/main" id="{610B60A3-9F26-4FA6-9689-C00DB24B88D0}"/>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DF05BD7C-28F9-452E-9430-B0E6FF61A384}"/>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7DCA3D8E-FC0E-4E4A-9175-BA1DE4D8664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8D24F09C-9B08-463C-9622-FFB53196226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6C5CCC3D-2259-4D8E-A12F-7A242D49AB72}"/>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387">
                                            <p:bg/>
                                          </p:spTgt>
                                        </p:tgtEl>
                                        <p:attrNameLst>
                                          <p:attrName>style.visibility</p:attrName>
                                        </p:attrNameLst>
                                      </p:cBhvr>
                                      <p:to>
                                        <p:strVal val="visible"/>
                                      </p:to>
                                    </p:set>
                                    <p:animEffect transition="in" filter="wipe(up)">
                                      <p:cBhvr>
                                        <p:cTn id="7" dur="500"/>
                                        <p:tgtEl>
                                          <p:spTgt spid="16387">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animEffect transition="in" filter="wipe(up)">
                                      <p:cBhvr>
                                        <p:cTn id="11" dur="500"/>
                                        <p:tgtEl>
                                          <p:spTgt spid="1638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6387">
                                            <p:txEl>
                                              <p:pRg st="1" end="1"/>
                                            </p:txEl>
                                          </p:spTgt>
                                        </p:tgtEl>
                                        <p:attrNameLst>
                                          <p:attrName>style.visibility</p:attrName>
                                        </p:attrNameLst>
                                      </p:cBhvr>
                                      <p:to>
                                        <p:strVal val="visible"/>
                                      </p:to>
                                    </p:set>
                                    <p:animEffect transition="in" filter="wipe(up)">
                                      <p:cBhvr>
                                        <p:cTn id="16" dur="500"/>
                                        <p:tgtEl>
                                          <p:spTgt spid="1638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387">
                                            <p:txEl>
                                              <p:pRg st="2" end="2"/>
                                            </p:txEl>
                                          </p:spTgt>
                                        </p:tgtEl>
                                        <p:attrNameLst>
                                          <p:attrName>style.visibility</p:attrName>
                                        </p:attrNameLst>
                                      </p:cBhvr>
                                      <p:to>
                                        <p:strVal val="visible"/>
                                      </p:to>
                                    </p:set>
                                    <p:animEffect transition="in" filter="wipe(up)">
                                      <p:cBhvr>
                                        <p:cTn id="21" dur="500"/>
                                        <p:tgtEl>
                                          <p:spTgt spid="1638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387">
                                            <p:txEl>
                                              <p:pRg st="3" end="3"/>
                                            </p:txEl>
                                          </p:spTgt>
                                        </p:tgtEl>
                                        <p:attrNameLst>
                                          <p:attrName>style.visibility</p:attrName>
                                        </p:attrNameLst>
                                      </p:cBhvr>
                                      <p:to>
                                        <p:strVal val="visible"/>
                                      </p:to>
                                    </p:set>
                                    <p:animEffect transition="in" filter="wipe(up)">
                                      <p:cBhvr>
                                        <p:cTn id="26"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2273F20-A768-4BE8-B332-487FC6D1DEC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C72165F-4B7B-475A-A4C5-940A6F3CD7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FE76D586-CD82-4D62-B7DD-09F21A110C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9D483D1E-0FF4-4B42-AB1C-928D82BE1FA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F9D067D4-89AC-42B2-8E86-EE714ED7D1F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3F2F1E0D-F55D-4968-959F-CDA46E7D1896}"/>
              </a:ext>
            </a:extLst>
          </p:cNvPr>
          <p:cNvPicPr>
            <a:picLocks noChangeAspect="1"/>
          </p:cNvPicPr>
          <p:nvPr/>
        </p:nvPicPr>
        <p:blipFill>
          <a:blip r:embed="rId2"/>
          <a:stretch>
            <a:fillRect/>
          </a:stretch>
        </p:blipFill>
        <p:spPr>
          <a:xfrm>
            <a:off x="3259707" y="155777"/>
            <a:ext cx="5682104" cy="6546445"/>
          </a:xfrm>
          <a:prstGeom prst="rect">
            <a:avLst/>
          </a:prstGeom>
        </p:spPr>
      </p:pic>
      <p:sp>
        <p:nvSpPr>
          <p:cNvPr id="9" name="Rectangle 3">
            <a:extLst>
              <a:ext uri="{FF2B5EF4-FFF2-40B4-BE49-F238E27FC236}">
                <a16:creationId xmlns:a16="http://schemas.microsoft.com/office/drawing/2014/main" id="{D2AEED9C-674B-4B95-B929-177B3C412734}"/>
              </a:ext>
            </a:extLst>
          </p:cNvPr>
          <p:cNvSpPr txBox="1">
            <a:spLocks noChangeArrowheads="1"/>
          </p:cNvSpPr>
          <p:nvPr/>
        </p:nvSpPr>
        <p:spPr>
          <a:xfrm>
            <a:off x="331028" y="1692593"/>
            <a:ext cx="2848774" cy="4652556"/>
          </a:xfrm>
          <a:prstGeom prst="rect">
            <a:avLst/>
          </a:prstGeom>
          <a:noFill/>
          <a:ln>
            <a:solidFill>
              <a:schemeClr val="accent4">
                <a:lumMod val="75000"/>
              </a:schemeClr>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sz="2400" dirty="0">
                <a:latin typeface="+mn-ea"/>
              </a:rPr>
              <a:t>ActiveX </a:t>
            </a:r>
            <a:r>
              <a:rPr lang="zh-CN" altLang="en-US" sz="2400" dirty="0">
                <a:latin typeface="+mn-ea"/>
              </a:rPr>
              <a:t>控件是用于互联网的很小的程序，有时称为</a:t>
            </a:r>
            <a:r>
              <a:rPr lang="zh-CN" altLang="en-US" sz="2400" dirty="0">
                <a:solidFill>
                  <a:srgbClr val="FF0000"/>
                </a:solidFill>
                <a:latin typeface="+mn-ea"/>
              </a:rPr>
              <a:t>插件程序</a:t>
            </a:r>
            <a:r>
              <a:rPr lang="zh-CN" altLang="en-US" sz="2400" dirty="0">
                <a:latin typeface="+mn-ea"/>
              </a:rPr>
              <a:t>。</a:t>
            </a:r>
            <a:endParaRPr lang="en-US" altLang="zh-CN" sz="2400" dirty="0">
              <a:latin typeface="+mn-ea"/>
            </a:endParaRPr>
          </a:p>
          <a:p>
            <a:pPr algn="just">
              <a:lnSpc>
                <a:spcPct val="100000"/>
              </a:lnSpc>
            </a:pPr>
            <a:r>
              <a:rPr lang="zh-CN" altLang="en-US" sz="2400" dirty="0">
                <a:latin typeface="+mn-ea"/>
              </a:rPr>
              <a:t>它们会允许</a:t>
            </a:r>
            <a:r>
              <a:rPr lang="zh-CN" altLang="en-US" sz="2400" dirty="0">
                <a:solidFill>
                  <a:srgbClr val="FF0000"/>
                </a:solidFill>
                <a:latin typeface="+mn-ea"/>
              </a:rPr>
              <a:t>播放动画</a:t>
            </a:r>
            <a:r>
              <a:rPr lang="zh-CN" altLang="en-US" sz="2400" dirty="0">
                <a:latin typeface="+mn-ea"/>
              </a:rPr>
              <a:t>，或</a:t>
            </a:r>
            <a:r>
              <a:rPr lang="zh-CN" altLang="en-US" sz="2400" dirty="0">
                <a:solidFill>
                  <a:srgbClr val="FF0000"/>
                </a:solidFill>
                <a:latin typeface="+mn-ea"/>
              </a:rPr>
              <a:t>帮助执行</a:t>
            </a:r>
            <a:r>
              <a:rPr lang="zh-CN" altLang="en-US" sz="2400" dirty="0">
                <a:latin typeface="+mn-ea"/>
              </a:rPr>
              <a:t>任务，如在 </a:t>
            </a:r>
            <a:r>
              <a:rPr lang="en-US" altLang="zh-CN" sz="2400" dirty="0">
                <a:latin typeface="+mn-ea"/>
              </a:rPr>
              <a:t>Microsoft Update </a:t>
            </a:r>
            <a:r>
              <a:rPr lang="zh-CN" altLang="en-US" sz="2400" dirty="0">
                <a:latin typeface="+mn-ea"/>
              </a:rPr>
              <a:t>安装安全更新，因此可以增强浏览器的体验。</a:t>
            </a:r>
            <a:endParaRPr lang="en-US" altLang="zh-CN" sz="2400" dirty="0">
              <a:latin typeface="+mn-ea"/>
            </a:endParaRPr>
          </a:p>
        </p:txBody>
      </p:sp>
    </p:spTree>
    <p:extLst>
      <p:ext uri="{BB962C8B-B14F-4D97-AF65-F5344CB8AC3E}">
        <p14:creationId xmlns:p14="http://schemas.microsoft.com/office/powerpoint/2010/main" val="271299342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wipe(up)">
                                      <p:cBhvr>
                                        <p:cTn id="7" dur="500"/>
                                        <p:tgtEl>
                                          <p:spTgt spid="9">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up)">
                                      <p:cBhvr>
                                        <p:cTn id="11" dur="500"/>
                                        <p:tgtEl>
                                          <p:spTgt spid="9">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up)">
                                      <p:cBhvr>
                                        <p:cTn id="15" dur="500"/>
                                        <p:tgtEl>
                                          <p:spTgt spid="9">
                                            <p:txEl>
                                              <p:pRg st="1" end="1"/>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35B8611-7850-4876-8BA5-AFBCE46F3FBA}"/>
              </a:ext>
            </a:extLst>
          </p:cNvPr>
          <p:cNvSpPr>
            <a:spLocks noGrp="1" noChangeArrowheads="1"/>
          </p:cNvSpPr>
          <p:nvPr>
            <p:ph type="body" idx="4294967295"/>
          </p:nvPr>
        </p:nvSpPr>
        <p:spPr>
          <a:xfrm>
            <a:off x="684213" y="1052513"/>
            <a:ext cx="7786687" cy="5248232"/>
          </a:xfrm>
          <a:noFill/>
          <a:ln>
            <a:solidFill>
              <a:schemeClr val="accent4">
                <a:lumMod val="75000"/>
              </a:schemeClr>
            </a:solidFill>
          </a:ln>
        </p:spPr>
        <p:txBody>
          <a:bodyPr vert="horz" lIns="91440" tIns="45720" rIns="91440" bIns="45720" rtlCol="0">
            <a:spAutoFit/>
          </a:bodyPr>
          <a:lstStyle/>
          <a:p>
            <a:pPr>
              <a:lnSpc>
                <a:spcPct val="150000"/>
              </a:lnSpc>
            </a:pPr>
            <a:r>
              <a:rPr lang="en-US" altLang="zh-CN" sz="2400" dirty="0">
                <a:latin typeface="+mn-ea"/>
              </a:rPr>
              <a:t>2016</a:t>
            </a:r>
            <a:r>
              <a:rPr lang="zh-CN" altLang="en-US" sz="2400" dirty="0">
                <a:latin typeface="+mn-ea"/>
              </a:rPr>
              <a:t>年</a:t>
            </a:r>
            <a:r>
              <a:rPr lang="en-US" altLang="zh-CN" sz="2400" dirty="0">
                <a:latin typeface="+mn-ea"/>
              </a:rPr>
              <a:t>4</a:t>
            </a:r>
            <a:r>
              <a:rPr lang="zh-CN" altLang="en-US" sz="2400" dirty="0">
                <a:latin typeface="+mn-ea"/>
              </a:rPr>
              <a:t>月，习近平总书记在</a:t>
            </a:r>
            <a:r>
              <a:rPr lang="zh-CN" altLang="en-US" sz="2400" dirty="0">
                <a:solidFill>
                  <a:srgbClr val="FF0000"/>
                </a:solidFill>
                <a:latin typeface="+mn-ea"/>
              </a:rPr>
              <a:t>网络安全和信息化工作座谈会</a:t>
            </a:r>
            <a:r>
              <a:rPr lang="zh-CN" altLang="en-US" sz="2400" dirty="0">
                <a:latin typeface="+mn-ea"/>
              </a:rPr>
              <a:t>上发表重要讲话，习近平总书记指出，“</a:t>
            </a:r>
            <a:r>
              <a:rPr lang="zh-CN" altLang="en-US" sz="2400" dirty="0">
                <a:solidFill>
                  <a:srgbClr val="FF0000"/>
                </a:solidFill>
                <a:latin typeface="+mn-ea"/>
              </a:rPr>
              <a:t>网络安全的本质是对抗，对抗的本质是攻防两端能力的较量</a:t>
            </a:r>
            <a:r>
              <a:rPr lang="zh-CN" altLang="en-US" sz="2400" dirty="0">
                <a:latin typeface="+mn-ea"/>
              </a:rPr>
              <a:t>”。</a:t>
            </a:r>
          </a:p>
          <a:p>
            <a:pPr>
              <a:lnSpc>
                <a:spcPct val="150000"/>
              </a:lnSpc>
            </a:pPr>
            <a:r>
              <a:rPr lang="en-US" altLang="zh-CN" sz="2400" dirty="0">
                <a:latin typeface="+mn-ea"/>
              </a:rPr>
              <a:t>2016</a:t>
            </a:r>
            <a:r>
              <a:rPr lang="zh-CN" altLang="en-US" sz="2400" dirty="0">
                <a:latin typeface="+mn-ea"/>
              </a:rPr>
              <a:t>年，</a:t>
            </a:r>
            <a:r>
              <a:rPr lang="zh-CN" altLang="en-US" sz="2400" dirty="0">
                <a:solidFill>
                  <a:srgbClr val="FF0000"/>
                </a:solidFill>
                <a:latin typeface="+mn-ea"/>
              </a:rPr>
              <a:t>公安部</a:t>
            </a:r>
            <a:r>
              <a:rPr lang="zh-CN" altLang="en-US" sz="2400" dirty="0">
                <a:latin typeface="+mn-ea"/>
              </a:rPr>
              <a:t>会同</a:t>
            </a:r>
            <a:r>
              <a:rPr lang="zh-CN" altLang="en-US" sz="2400" dirty="0">
                <a:solidFill>
                  <a:srgbClr val="FF0000"/>
                </a:solidFill>
                <a:latin typeface="+mn-ea"/>
              </a:rPr>
              <a:t>民航局</a:t>
            </a:r>
            <a:r>
              <a:rPr lang="zh-CN" altLang="en-US" sz="2400" dirty="0">
                <a:latin typeface="+mn-ea"/>
              </a:rPr>
              <a:t>、</a:t>
            </a:r>
            <a:r>
              <a:rPr lang="zh-CN" altLang="en-US" sz="2400" dirty="0">
                <a:solidFill>
                  <a:srgbClr val="FF0000"/>
                </a:solidFill>
                <a:latin typeface="+mn-ea"/>
              </a:rPr>
              <a:t>国家电网</a:t>
            </a:r>
            <a:r>
              <a:rPr lang="zh-CN" altLang="en-US" sz="2400" dirty="0">
                <a:latin typeface="+mn-ea"/>
              </a:rPr>
              <a:t>组织开展了 “护网</a:t>
            </a:r>
            <a:r>
              <a:rPr lang="en-US" altLang="zh-CN" sz="2400" dirty="0">
                <a:latin typeface="+mn-ea"/>
              </a:rPr>
              <a:t>2016”</a:t>
            </a:r>
            <a:r>
              <a:rPr lang="zh-CN" altLang="en-US" sz="2400" dirty="0">
                <a:latin typeface="+mn-ea"/>
              </a:rPr>
              <a:t>网络安全攻防演习活动。</a:t>
            </a:r>
          </a:p>
          <a:p>
            <a:pPr>
              <a:lnSpc>
                <a:spcPct val="150000"/>
              </a:lnSpc>
            </a:pPr>
            <a:r>
              <a:rPr lang="zh-CN" altLang="en-US" sz="2400" dirty="0">
                <a:latin typeface="+mn-ea"/>
              </a:rPr>
              <a:t>同年，</a:t>
            </a:r>
            <a:r>
              <a:rPr lang="en-US" altLang="zh-CN" sz="2400" dirty="0">
                <a:latin typeface="+mn-ea"/>
              </a:rPr>
              <a:t>《</a:t>
            </a:r>
            <a:r>
              <a:rPr lang="zh-CN" altLang="en-US" sz="2400" dirty="0">
                <a:solidFill>
                  <a:srgbClr val="FF0000"/>
                </a:solidFill>
                <a:latin typeface="+mn-ea"/>
              </a:rPr>
              <a:t>网络安全法</a:t>
            </a:r>
            <a:r>
              <a:rPr lang="en-US" altLang="zh-CN" sz="2400" dirty="0">
                <a:latin typeface="+mn-ea"/>
              </a:rPr>
              <a:t>》</a:t>
            </a:r>
            <a:r>
              <a:rPr lang="zh-CN" altLang="en-US" sz="2400" dirty="0">
                <a:latin typeface="+mn-ea"/>
              </a:rPr>
              <a:t>颁布，出台网络安全演练相关规定：关键信息基础设施的运营者应“</a:t>
            </a:r>
            <a:r>
              <a:rPr lang="zh-CN" altLang="en-US" sz="2400" dirty="0">
                <a:solidFill>
                  <a:srgbClr val="FF0000"/>
                </a:solidFill>
                <a:latin typeface="+mn-ea"/>
              </a:rPr>
              <a:t>制定网络安全事件应急预案，并定期进行演练</a:t>
            </a:r>
            <a:r>
              <a:rPr lang="zh-CN" altLang="en-US" sz="2400" dirty="0">
                <a:latin typeface="+mn-ea"/>
              </a:rPr>
              <a:t>”。自此“护网行动”成为惯例。</a:t>
            </a:r>
            <a:endParaRPr lang="en-US" altLang="zh-CN" sz="2400" dirty="0">
              <a:latin typeface="+mn-ea"/>
            </a:endParaRPr>
          </a:p>
        </p:txBody>
      </p:sp>
      <p:grpSp>
        <p:nvGrpSpPr>
          <p:cNvPr id="4" name="组合 3">
            <a:extLst>
              <a:ext uri="{FF2B5EF4-FFF2-40B4-BE49-F238E27FC236}">
                <a16:creationId xmlns:a16="http://schemas.microsoft.com/office/drawing/2014/main" id="{62273F20-A768-4BE8-B332-487FC6D1DEC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C72165F-4B7B-475A-A4C5-940A6F3CD7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FE76D586-CD82-4D62-B7DD-09F21A110C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9D483D1E-0FF4-4B42-AB1C-928D82BE1FA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F9D067D4-89AC-42B2-8E86-EE714ED7D1F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0688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11">
                                            <p:bg/>
                                          </p:spTgt>
                                        </p:tgtEl>
                                        <p:attrNameLst>
                                          <p:attrName>style.visibility</p:attrName>
                                        </p:attrNameLst>
                                      </p:cBhvr>
                                      <p:to>
                                        <p:strVal val="visible"/>
                                      </p:to>
                                    </p:set>
                                    <p:animEffect transition="in" filter="wipe(up)">
                                      <p:cBhvr>
                                        <p:cTn id="7" dur="500"/>
                                        <p:tgtEl>
                                          <p:spTgt spid="17411">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411">
                                            <p:txEl>
                                              <p:pRg st="0" end="0"/>
                                            </p:txEl>
                                          </p:spTgt>
                                        </p:tgtEl>
                                        <p:attrNameLst>
                                          <p:attrName>style.visibility</p:attrName>
                                        </p:attrNameLst>
                                      </p:cBhvr>
                                      <p:to>
                                        <p:strVal val="visible"/>
                                      </p:to>
                                    </p:set>
                                    <p:animEffect transition="in" filter="wipe(up)">
                                      <p:cBhvr>
                                        <p:cTn id="11" dur="500"/>
                                        <p:tgtEl>
                                          <p:spTgt spid="174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411">
                                            <p:txEl>
                                              <p:pRg st="1" end="1"/>
                                            </p:txEl>
                                          </p:spTgt>
                                        </p:tgtEl>
                                        <p:attrNameLst>
                                          <p:attrName>style.visibility</p:attrName>
                                        </p:attrNameLst>
                                      </p:cBhvr>
                                      <p:to>
                                        <p:strVal val="visible"/>
                                      </p:to>
                                    </p:set>
                                    <p:animEffect transition="in" filter="wipe(up)">
                                      <p:cBhvr>
                                        <p:cTn id="16" dur="500"/>
                                        <p:tgtEl>
                                          <p:spTgt spid="174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411">
                                            <p:txEl>
                                              <p:pRg st="2" end="2"/>
                                            </p:txEl>
                                          </p:spTgt>
                                        </p:tgtEl>
                                        <p:attrNameLst>
                                          <p:attrName>style.visibility</p:attrName>
                                        </p:attrNameLst>
                                      </p:cBhvr>
                                      <p:to>
                                        <p:strVal val="visible"/>
                                      </p:to>
                                    </p:set>
                                    <p:animEffect transition="in" filter="wipe(up)">
                                      <p:cBhvr>
                                        <p:cTn id="21"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35B8611-7850-4876-8BA5-AFBCE46F3FBA}"/>
              </a:ext>
            </a:extLst>
          </p:cNvPr>
          <p:cNvSpPr>
            <a:spLocks noGrp="1" noChangeArrowheads="1"/>
          </p:cNvSpPr>
          <p:nvPr>
            <p:ph type="body" idx="4294967295"/>
          </p:nvPr>
        </p:nvSpPr>
        <p:spPr>
          <a:xfrm>
            <a:off x="615626" y="1448753"/>
            <a:ext cx="7786687" cy="4539704"/>
          </a:xfrm>
          <a:noFill/>
          <a:ln>
            <a:solidFill>
              <a:schemeClr val="accent4">
                <a:lumMod val="75000"/>
              </a:schemeClr>
            </a:solidFill>
          </a:ln>
        </p:spPr>
        <p:txBody>
          <a:bodyPr vert="horz" lIns="91440" tIns="45720" rIns="91440" bIns="45720" rtlCol="0">
            <a:spAutoFit/>
          </a:bodyPr>
          <a:lstStyle/>
          <a:p>
            <a:pPr>
              <a:lnSpc>
                <a:spcPct val="100000"/>
              </a:lnSpc>
            </a:pPr>
            <a:r>
              <a:rPr lang="en-US" altLang="zh-CN" sz="2400" dirty="0">
                <a:latin typeface="+mn-ea"/>
              </a:rPr>
              <a:t>2016</a:t>
            </a:r>
            <a:r>
              <a:rPr lang="zh-CN" altLang="en-US" sz="2400" dirty="0">
                <a:latin typeface="+mn-ea"/>
              </a:rPr>
              <a:t>年仅公安部、民航局、国家电网</a:t>
            </a:r>
            <a:r>
              <a:rPr lang="zh-CN" altLang="en-US" sz="2400" dirty="0">
                <a:solidFill>
                  <a:srgbClr val="FF0000"/>
                </a:solidFill>
                <a:latin typeface="+mn-ea"/>
              </a:rPr>
              <a:t>三个事业单位</a:t>
            </a:r>
            <a:r>
              <a:rPr lang="zh-CN" altLang="en-US" sz="2400" dirty="0">
                <a:latin typeface="+mn-ea"/>
              </a:rPr>
              <a:t>参与“护网</a:t>
            </a:r>
            <a:r>
              <a:rPr lang="en-US" altLang="zh-CN" sz="2400" dirty="0">
                <a:latin typeface="+mn-ea"/>
              </a:rPr>
              <a:t>2016”</a:t>
            </a:r>
            <a:r>
              <a:rPr lang="zh-CN" altLang="en-US" sz="2400" dirty="0">
                <a:latin typeface="+mn-ea"/>
              </a:rPr>
              <a:t>行动。</a:t>
            </a:r>
          </a:p>
          <a:p>
            <a:pPr>
              <a:lnSpc>
                <a:spcPct val="100000"/>
              </a:lnSpc>
            </a:pPr>
            <a:r>
              <a:rPr lang="en-US" altLang="zh-CN" sz="2400" dirty="0">
                <a:latin typeface="+mn-ea"/>
              </a:rPr>
              <a:t>2017</a:t>
            </a:r>
            <a:r>
              <a:rPr lang="zh-CN" altLang="en-US" sz="2400" dirty="0">
                <a:latin typeface="+mn-ea"/>
              </a:rPr>
              <a:t>年</a:t>
            </a:r>
            <a:r>
              <a:rPr lang="zh-CN" altLang="en-US" sz="2400" dirty="0">
                <a:solidFill>
                  <a:srgbClr val="FF0000"/>
                </a:solidFill>
                <a:latin typeface="+mn-ea"/>
              </a:rPr>
              <a:t>部分政府部门</a:t>
            </a:r>
            <a:r>
              <a:rPr lang="zh-CN" altLang="en-US" sz="2400" dirty="0">
                <a:latin typeface="+mn-ea"/>
              </a:rPr>
              <a:t>加入“护网</a:t>
            </a:r>
            <a:r>
              <a:rPr lang="en-US" altLang="zh-CN" sz="2400" dirty="0">
                <a:latin typeface="+mn-ea"/>
              </a:rPr>
              <a:t>2017”</a:t>
            </a:r>
            <a:r>
              <a:rPr lang="zh-CN" altLang="en-US" sz="2400" dirty="0">
                <a:latin typeface="+mn-ea"/>
              </a:rPr>
              <a:t>行动，组织演练模拟门户网站、重要信息系统遭受攻击破坏等</a:t>
            </a:r>
            <a:r>
              <a:rPr lang="zh-CN" altLang="en-US" sz="2400" dirty="0">
                <a:solidFill>
                  <a:srgbClr val="FF0000"/>
                </a:solidFill>
                <a:latin typeface="+mn-ea"/>
              </a:rPr>
              <a:t>真实场景</a:t>
            </a:r>
            <a:r>
              <a:rPr lang="zh-CN" altLang="en-US" sz="2400" dirty="0">
                <a:latin typeface="+mn-ea"/>
              </a:rPr>
              <a:t>。</a:t>
            </a:r>
          </a:p>
          <a:p>
            <a:pPr>
              <a:lnSpc>
                <a:spcPct val="100000"/>
              </a:lnSpc>
            </a:pPr>
            <a:r>
              <a:rPr lang="en-US" altLang="zh-CN" sz="2400" dirty="0">
                <a:latin typeface="+mn-ea"/>
              </a:rPr>
              <a:t>2018</a:t>
            </a:r>
            <a:r>
              <a:rPr lang="zh-CN" altLang="en-US" sz="2400" dirty="0">
                <a:latin typeface="+mn-ea"/>
              </a:rPr>
              <a:t>年部分</a:t>
            </a:r>
            <a:r>
              <a:rPr lang="zh-CN" altLang="en-US" sz="2400" dirty="0">
                <a:solidFill>
                  <a:srgbClr val="FF0000"/>
                </a:solidFill>
                <a:latin typeface="+mn-ea"/>
              </a:rPr>
              <a:t>国有企事业单位</a:t>
            </a:r>
            <a:r>
              <a:rPr lang="zh-CN" altLang="en-US" sz="2400" dirty="0">
                <a:latin typeface="+mn-ea"/>
              </a:rPr>
              <a:t>及其它重点单位加入“护网</a:t>
            </a:r>
            <a:r>
              <a:rPr lang="en-US" altLang="zh-CN" sz="2400" dirty="0">
                <a:latin typeface="+mn-ea"/>
              </a:rPr>
              <a:t>2018”</a:t>
            </a:r>
            <a:r>
              <a:rPr lang="zh-CN" altLang="en-US" sz="2400" dirty="0">
                <a:latin typeface="+mn-ea"/>
              </a:rPr>
              <a:t>行动，组织演练模拟对相关网站和信息系统展开攻击。</a:t>
            </a:r>
          </a:p>
          <a:p>
            <a:pPr>
              <a:lnSpc>
                <a:spcPct val="100000"/>
              </a:lnSpc>
            </a:pPr>
            <a:r>
              <a:rPr lang="en-US" altLang="zh-CN" sz="2400" dirty="0">
                <a:solidFill>
                  <a:srgbClr val="FF0000"/>
                </a:solidFill>
                <a:latin typeface="+mn-ea"/>
              </a:rPr>
              <a:t>2019</a:t>
            </a:r>
            <a:r>
              <a:rPr lang="zh-CN" altLang="en-US" sz="2400" dirty="0">
                <a:latin typeface="+mn-ea"/>
              </a:rPr>
              <a:t>年涉及范围更广，</a:t>
            </a:r>
            <a:r>
              <a:rPr lang="zh-CN" altLang="en-US" sz="2400" dirty="0">
                <a:solidFill>
                  <a:srgbClr val="FF0000"/>
                </a:solidFill>
                <a:latin typeface="+mn-ea"/>
              </a:rPr>
              <a:t>工信、安全、武警、交通、铁路、民航、能源、新闻广电、电信运营商</a:t>
            </a:r>
            <a:r>
              <a:rPr lang="zh-CN" altLang="en-US" sz="2400" dirty="0">
                <a:latin typeface="+mn-ea"/>
              </a:rPr>
              <a:t>等单位都加入到“护网</a:t>
            </a:r>
            <a:r>
              <a:rPr lang="en-US" altLang="zh-CN" sz="2400" dirty="0">
                <a:latin typeface="+mn-ea"/>
              </a:rPr>
              <a:t>2019”</a:t>
            </a:r>
            <a:r>
              <a:rPr lang="zh-CN" altLang="en-US" sz="2400" dirty="0">
                <a:latin typeface="+mn-ea"/>
              </a:rPr>
              <a:t>行动中，充分彰显国家对网络安全的重视，“护网行动”正在有声有色地进行中。</a:t>
            </a:r>
            <a:endParaRPr lang="en-US" altLang="zh-CN" sz="2400" dirty="0">
              <a:latin typeface="+mn-ea"/>
            </a:endParaRPr>
          </a:p>
        </p:txBody>
      </p:sp>
      <p:grpSp>
        <p:nvGrpSpPr>
          <p:cNvPr id="4" name="组合 3">
            <a:extLst>
              <a:ext uri="{FF2B5EF4-FFF2-40B4-BE49-F238E27FC236}">
                <a16:creationId xmlns:a16="http://schemas.microsoft.com/office/drawing/2014/main" id="{62273F20-A768-4BE8-B332-487FC6D1DEC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C72165F-4B7B-475A-A4C5-940A6F3CD7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FE76D586-CD82-4D62-B7DD-09F21A110C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9D483D1E-0FF4-4B42-AB1C-928D82BE1FA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F9D067D4-89AC-42B2-8E86-EE714ED7D1F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5168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11">
                                            <p:bg/>
                                          </p:spTgt>
                                        </p:tgtEl>
                                        <p:attrNameLst>
                                          <p:attrName>style.visibility</p:attrName>
                                        </p:attrNameLst>
                                      </p:cBhvr>
                                      <p:to>
                                        <p:strVal val="visible"/>
                                      </p:to>
                                    </p:set>
                                    <p:animEffect transition="in" filter="wipe(up)">
                                      <p:cBhvr>
                                        <p:cTn id="7" dur="500"/>
                                        <p:tgtEl>
                                          <p:spTgt spid="17411">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411">
                                            <p:txEl>
                                              <p:pRg st="0" end="0"/>
                                            </p:txEl>
                                          </p:spTgt>
                                        </p:tgtEl>
                                        <p:attrNameLst>
                                          <p:attrName>style.visibility</p:attrName>
                                        </p:attrNameLst>
                                      </p:cBhvr>
                                      <p:to>
                                        <p:strVal val="visible"/>
                                      </p:to>
                                    </p:set>
                                    <p:animEffect transition="in" filter="wipe(up)">
                                      <p:cBhvr>
                                        <p:cTn id="11" dur="500"/>
                                        <p:tgtEl>
                                          <p:spTgt spid="174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411">
                                            <p:txEl>
                                              <p:pRg st="1" end="1"/>
                                            </p:txEl>
                                          </p:spTgt>
                                        </p:tgtEl>
                                        <p:attrNameLst>
                                          <p:attrName>style.visibility</p:attrName>
                                        </p:attrNameLst>
                                      </p:cBhvr>
                                      <p:to>
                                        <p:strVal val="visible"/>
                                      </p:to>
                                    </p:set>
                                    <p:animEffect transition="in" filter="wipe(up)">
                                      <p:cBhvr>
                                        <p:cTn id="16" dur="500"/>
                                        <p:tgtEl>
                                          <p:spTgt spid="174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411">
                                            <p:txEl>
                                              <p:pRg st="2" end="2"/>
                                            </p:txEl>
                                          </p:spTgt>
                                        </p:tgtEl>
                                        <p:attrNameLst>
                                          <p:attrName>style.visibility</p:attrName>
                                        </p:attrNameLst>
                                      </p:cBhvr>
                                      <p:to>
                                        <p:strVal val="visible"/>
                                      </p:to>
                                    </p:set>
                                    <p:animEffect transition="in" filter="wipe(up)">
                                      <p:cBhvr>
                                        <p:cTn id="21" dur="500"/>
                                        <p:tgtEl>
                                          <p:spTgt spid="174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411">
                                            <p:txEl>
                                              <p:pRg st="3" end="3"/>
                                            </p:txEl>
                                          </p:spTgt>
                                        </p:tgtEl>
                                        <p:attrNameLst>
                                          <p:attrName>style.visibility</p:attrName>
                                        </p:attrNameLst>
                                      </p:cBhvr>
                                      <p:to>
                                        <p:strVal val="visible"/>
                                      </p:to>
                                    </p:set>
                                    <p:animEffect transition="in" filter="wipe(up)">
                                      <p:cBhvr>
                                        <p:cTn id="26" dur="500"/>
                                        <p:tgtEl>
                                          <p:spTgt spid="17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978" y="1151166"/>
            <a:ext cx="5300254" cy="507831"/>
          </a:xfrm>
          <a:prstGeom prst="rect">
            <a:avLst/>
          </a:prstGeom>
          <a:noFill/>
        </p:spPr>
        <p:txBody>
          <a:bodyPr wrap="square" rtlCol="0">
            <a:spAutoFit/>
          </a:bodyPr>
          <a:lstStyle/>
          <a:p>
            <a:r>
              <a:rPr lang="en-US" altLang="zh-CN" sz="2700" dirty="0">
                <a:latin typeface="华文新魏" panose="02010800040101010101" pitchFamily="2" charset="-122"/>
                <a:ea typeface="华文新魏" panose="02010800040101010101" pitchFamily="2" charset="-122"/>
              </a:rPr>
              <a:t>5.4.1  </a:t>
            </a:r>
            <a:r>
              <a:rPr lang="zh-CN" altLang="en-US" sz="2700" dirty="0">
                <a:latin typeface="华文新魏" panose="02010800040101010101" pitchFamily="2" charset="-122"/>
                <a:ea typeface="华文新魏" panose="02010800040101010101" pitchFamily="2" charset="-122"/>
              </a:rPr>
              <a:t>近距离无线低速接入网安全</a:t>
            </a:r>
          </a:p>
        </p:txBody>
      </p:sp>
      <p:sp>
        <p:nvSpPr>
          <p:cNvPr id="3" name="文本框 2"/>
          <p:cNvSpPr txBox="1"/>
          <p:nvPr/>
        </p:nvSpPr>
        <p:spPr>
          <a:xfrm>
            <a:off x="1449977" y="2375808"/>
            <a:ext cx="6485709" cy="553998"/>
          </a:xfrm>
          <a:prstGeom prst="rect">
            <a:avLst/>
          </a:prstGeom>
          <a:noFill/>
        </p:spPr>
        <p:txBody>
          <a:bodyPr wrap="square" rtlCol="0">
            <a:spAutoFit/>
          </a:bodyPr>
          <a:lstStyle/>
          <a:p>
            <a:r>
              <a:rPr lang="zh-CN" altLang="en-US" sz="3000" dirty="0">
                <a:latin typeface="+mn-ea"/>
              </a:rPr>
              <a:t>近距离无线</a:t>
            </a:r>
            <a:r>
              <a:rPr lang="zh-CN" altLang="en-US" sz="3000" dirty="0">
                <a:solidFill>
                  <a:srgbClr val="FF0000"/>
                </a:solidFill>
                <a:latin typeface="+mn-ea"/>
              </a:rPr>
              <a:t>低速</a:t>
            </a:r>
            <a:r>
              <a:rPr lang="zh-CN" altLang="en-US" sz="3000" dirty="0">
                <a:latin typeface="+mn-ea"/>
              </a:rPr>
              <a:t>接入方法典型代表</a:t>
            </a:r>
          </a:p>
        </p:txBody>
      </p:sp>
      <p:sp>
        <p:nvSpPr>
          <p:cNvPr id="4" name="矩形 3"/>
          <p:cNvSpPr/>
          <p:nvPr/>
        </p:nvSpPr>
        <p:spPr>
          <a:xfrm>
            <a:off x="1519540" y="3797943"/>
            <a:ext cx="2187138" cy="692497"/>
          </a:xfrm>
          <a:prstGeom prst="rect">
            <a:avLst/>
          </a:prstGeom>
          <a:noFill/>
        </p:spPr>
        <p:txBody>
          <a:bodyPr wrap="none" lIns="68580" tIns="34290" rIns="68580" bIns="34290">
            <a:spAutoFit/>
          </a:bodyPr>
          <a:lstStyle/>
          <a:p>
            <a:pPr algn="ctr"/>
            <a:r>
              <a:rPr lang="en-US" altLang="zh-CN" sz="4050"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5">
                      <a:satMod val="175000"/>
                      <a:alpha val="40000"/>
                    </a:schemeClr>
                  </a:glow>
                  <a:reflection blurRad="6350" stA="53000" endA="300" endPos="35500" dir="5400000" sy="-90000" algn="bl" rotWithShape="0"/>
                </a:effectLst>
                <a:latin typeface="Times New Roman" panose="02020603050405020304" pitchFamily="18" charset="0"/>
                <a:cs typeface="Times New Roman" panose="02020603050405020304" pitchFamily="18" charset="0"/>
                <a:hlinkClick r:id="rId2" action="ppaction://hlinksldjump"/>
              </a:rPr>
              <a:t>Bluetooth</a:t>
            </a:r>
            <a:endParaRPr lang="zh-CN" altLang="en-US" sz="4050"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5">
                    <a:satMod val="175000"/>
                    <a:alpha val="40000"/>
                  </a:schemeClr>
                </a:glow>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5" name="矩形 4"/>
          <p:cNvSpPr/>
          <p:nvPr/>
        </p:nvSpPr>
        <p:spPr>
          <a:xfrm>
            <a:off x="5337669" y="3797943"/>
            <a:ext cx="1667765" cy="692497"/>
          </a:xfrm>
          <a:prstGeom prst="rect">
            <a:avLst/>
          </a:prstGeom>
          <a:noFill/>
        </p:spPr>
        <p:txBody>
          <a:bodyPr wrap="none" lIns="68580" tIns="34290" rIns="68580" bIns="34290">
            <a:spAutoFit/>
          </a:bodyPr>
          <a:lstStyle/>
          <a:p>
            <a:pPr algn="ctr"/>
            <a:r>
              <a:rPr lang="en-US" altLang="zh-CN" sz="4050"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5">
                      <a:satMod val="175000"/>
                      <a:alpha val="40000"/>
                    </a:schemeClr>
                  </a:glow>
                  <a:reflection blurRad="6350" stA="53000" endA="300" endPos="35500" dir="5400000" sy="-90000" algn="bl" rotWithShape="0"/>
                </a:effectLst>
                <a:latin typeface="Times New Roman" panose="02020603050405020304" pitchFamily="18" charset="0"/>
                <a:cs typeface="Times New Roman" panose="02020603050405020304" pitchFamily="18" charset="0"/>
                <a:hlinkClick r:id="rId3" action="ppaction://hlinksldjump"/>
              </a:rPr>
              <a:t>ZigBee</a:t>
            </a:r>
            <a:endParaRPr lang="zh-CN" altLang="en-US" sz="4050"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5">
                    <a:satMod val="175000"/>
                    <a:alpha val="40000"/>
                  </a:schemeClr>
                </a:glow>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916210"/>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6*min(max(#ppt_w*#ppt_h,.3),1)-7.4)/-.7*#ppt_w"/>
                                          </p:val>
                                        </p:tav>
                                        <p:tav tm="100000">
                                          <p:val>
                                            <p:strVal val="#ppt_w"/>
                                          </p:val>
                                        </p:tav>
                                      </p:tavLst>
                                    </p:anim>
                                    <p:anim calcmode="lin" valueType="num">
                                      <p:cBhvr>
                                        <p:cTn id="8" dur="500" fill="hold"/>
                                        <p:tgtEl>
                                          <p:spTgt spid="4"/>
                                        </p:tgtEl>
                                        <p:attrNameLst>
                                          <p:attrName>ppt_h</p:attrName>
                                        </p:attrNameLst>
                                      </p:cBhvr>
                                      <p:tavLst>
                                        <p:tav tm="0">
                                          <p:val>
                                            <p:strVal val="(6*min(max(#ppt_w*#ppt_h,.3),1)-7.4)/-.7*#ppt_h"/>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strVal val="(6*min(max(#ppt_w*#ppt_h,.3),1)-7.4)/-.7*#ppt_w"/>
                                          </p:val>
                                        </p:tav>
                                        <p:tav tm="100000">
                                          <p:val>
                                            <p:strVal val="#ppt_w"/>
                                          </p:val>
                                        </p:tav>
                                      </p:tavLst>
                                    </p:anim>
                                    <p:anim calcmode="lin" valueType="num">
                                      <p:cBhvr>
                                        <p:cTn id="15" dur="500" fill="hold"/>
                                        <p:tgtEl>
                                          <p:spTgt spid="5"/>
                                        </p:tgtEl>
                                        <p:attrNameLst>
                                          <p:attrName>ppt_h</p:attrName>
                                        </p:attrNameLst>
                                      </p:cBhvr>
                                      <p:tavLst>
                                        <p:tav tm="0">
                                          <p:val>
                                            <p:strVal val="(6*min(max(#ppt_w*#ppt_h,.3),1)-7.4)/-.7*#ppt_h"/>
                                          </p:val>
                                        </p:tav>
                                        <p:tav tm="100000">
                                          <p:val>
                                            <p:strVal val="#ppt_h"/>
                                          </p:val>
                                        </p:tav>
                                      </p:tavLst>
                                    </p:anim>
                                    <p:anim calcmode="lin" valueType="num">
                                      <p:cBhvr>
                                        <p:cTn id="16" dur="500" fill="hold"/>
                                        <p:tgtEl>
                                          <p:spTgt spid="5"/>
                                        </p:tgtEl>
                                        <p:attrNameLst>
                                          <p:attrName>ppt_x</p:attrName>
                                        </p:attrNameLst>
                                      </p:cBhvr>
                                      <p:tavLst>
                                        <p:tav tm="0">
                                          <p:val>
                                            <p:fltVal val="0.5"/>
                                          </p:val>
                                        </p:tav>
                                        <p:tav tm="100000">
                                          <p:val>
                                            <p:strVal val="#ppt_x"/>
                                          </p:val>
                                        </p:tav>
                                      </p:tavLst>
                                    </p:anim>
                                    <p:anim calcmode="lin" valueType="num">
                                      <p:cBhvr>
                                        <p:cTn id="17" dur="500" fill="hold"/>
                                        <p:tgtEl>
                                          <p:spTgt spid="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35B8611-7850-4876-8BA5-AFBCE46F3FBA}"/>
              </a:ext>
            </a:extLst>
          </p:cNvPr>
          <p:cNvSpPr>
            <a:spLocks noGrp="1" noChangeArrowheads="1"/>
          </p:cNvSpPr>
          <p:nvPr>
            <p:ph type="body" idx="4294967295"/>
          </p:nvPr>
        </p:nvSpPr>
        <p:spPr>
          <a:xfrm>
            <a:off x="615626" y="1184593"/>
            <a:ext cx="7786687" cy="2805896"/>
          </a:xfrm>
          <a:noFill/>
          <a:ln>
            <a:solidFill>
              <a:schemeClr val="accent4">
                <a:lumMod val="75000"/>
              </a:schemeClr>
            </a:solidFill>
          </a:ln>
        </p:spPr>
        <p:txBody>
          <a:bodyPr vert="horz" lIns="91440" tIns="45720" rIns="91440" bIns="45720" rtlCol="0">
            <a:spAutoFit/>
          </a:bodyPr>
          <a:lstStyle/>
          <a:p>
            <a:pPr>
              <a:lnSpc>
                <a:spcPct val="100000"/>
              </a:lnSpc>
            </a:pPr>
            <a:r>
              <a:rPr lang="zh-CN" altLang="en-US" sz="2400" dirty="0">
                <a:latin typeface="+mn-ea"/>
              </a:rPr>
              <a:t>“护网行动”旨在</a:t>
            </a:r>
            <a:r>
              <a:rPr lang="zh-CN" altLang="en-US" sz="2400" dirty="0">
                <a:solidFill>
                  <a:srgbClr val="FF0000"/>
                </a:solidFill>
                <a:latin typeface="+mn-ea"/>
              </a:rPr>
              <a:t>检验</a:t>
            </a:r>
            <a:r>
              <a:rPr lang="zh-CN" altLang="en-US" sz="2400" dirty="0">
                <a:latin typeface="+mn-ea"/>
              </a:rPr>
              <a:t>企事业单位</a:t>
            </a:r>
            <a:r>
              <a:rPr lang="zh-CN" altLang="en-US" sz="2400" dirty="0">
                <a:solidFill>
                  <a:srgbClr val="FF0000"/>
                </a:solidFill>
                <a:latin typeface="+mn-ea"/>
              </a:rPr>
              <a:t>关键信息</a:t>
            </a:r>
            <a:r>
              <a:rPr lang="zh-CN" altLang="en-US" sz="2400" dirty="0">
                <a:latin typeface="+mn-ea"/>
              </a:rPr>
              <a:t>、</a:t>
            </a:r>
            <a:r>
              <a:rPr lang="zh-CN" altLang="en-US" sz="2400" dirty="0">
                <a:solidFill>
                  <a:srgbClr val="FF0000"/>
                </a:solidFill>
                <a:latin typeface="+mn-ea"/>
              </a:rPr>
              <a:t>基础设施</a:t>
            </a:r>
            <a:r>
              <a:rPr lang="zh-CN" altLang="en-US" sz="2400" dirty="0">
                <a:latin typeface="+mn-ea"/>
              </a:rPr>
              <a:t>的安全防护能力，提升网络</a:t>
            </a:r>
            <a:r>
              <a:rPr lang="zh-CN" altLang="en-US" sz="2400" dirty="0">
                <a:solidFill>
                  <a:srgbClr val="FF0000"/>
                </a:solidFill>
                <a:latin typeface="+mn-ea"/>
              </a:rPr>
              <a:t>安全应急</a:t>
            </a:r>
            <a:r>
              <a:rPr lang="zh-CN" altLang="en-US" sz="2400" dirty="0">
                <a:latin typeface="+mn-ea"/>
              </a:rPr>
              <a:t>处置队伍的应对能力，</a:t>
            </a:r>
            <a:r>
              <a:rPr lang="zh-CN" altLang="en-US" sz="2400" dirty="0">
                <a:solidFill>
                  <a:srgbClr val="FF0000"/>
                </a:solidFill>
                <a:latin typeface="+mn-ea"/>
              </a:rPr>
              <a:t>完善</a:t>
            </a:r>
            <a:r>
              <a:rPr lang="zh-CN" altLang="en-US" sz="2400" dirty="0">
                <a:latin typeface="+mn-ea"/>
              </a:rPr>
              <a:t>应急处置流程和工作机制，提升安全事件应急处置</a:t>
            </a:r>
            <a:r>
              <a:rPr lang="zh-CN" altLang="en-US" sz="2400" dirty="0">
                <a:solidFill>
                  <a:srgbClr val="FF0000"/>
                </a:solidFill>
                <a:latin typeface="+mn-ea"/>
              </a:rPr>
              <a:t>综合能力水平</a:t>
            </a:r>
            <a:r>
              <a:rPr lang="zh-CN" altLang="en-US" sz="2400" dirty="0">
                <a:latin typeface="+mn-ea"/>
              </a:rPr>
              <a:t>。</a:t>
            </a:r>
            <a:endParaRPr lang="en-US" altLang="zh-CN" sz="2400" dirty="0">
              <a:latin typeface="+mn-ea"/>
            </a:endParaRPr>
          </a:p>
          <a:p>
            <a:pPr>
              <a:lnSpc>
                <a:spcPct val="100000"/>
              </a:lnSpc>
            </a:pPr>
            <a:r>
              <a:rPr lang="zh-CN" altLang="en-US" sz="2400" dirty="0">
                <a:latin typeface="+mn-ea"/>
              </a:rPr>
              <a:t>网络安全事关国计民生，我们都需要高度重视网络安全，切实提高认识，提升网络安全水平，为我国网络安全贡献自己的一份力量。</a:t>
            </a:r>
            <a:endParaRPr lang="en-US" altLang="zh-CN" sz="2400" dirty="0">
              <a:latin typeface="+mn-ea"/>
            </a:endParaRPr>
          </a:p>
        </p:txBody>
      </p:sp>
      <p:grpSp>
        <p:nvGrpSpPr>
          <p:cNvPr id="4" name="组合 3">
            <a:extLst>
              <a:ext uri="{FF2B5EF4-FFF2-40B4-BE49-F238E27FC236}">
                <a16:creationId xmlns:a16="http://schemas.microsoft.com/office/drawing/2014/main" id="{62273F20-A768-4BE8-B332-487FC6D1DEC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C72165F-4B7B-475A-A4C5-940A6F3CD7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FE76D586-CD82-4D62-B7DD-09F21A110C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9D483D1E-0FF4-4B42-AB1C-928D82BE1FA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F9D067D4-89AC-42B2-8E86-EE714ED7D1F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81EFA90-C625-4C8F-9BC8-F605AD69F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020" y="4128770"/>
            <a:ext cx="525526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11">
                                            <p:bg/>
                                          </p:spTgt>
                                        </p:tgtEl>
                                        <p:attrNameLst>
                                          <p:attrName>style.visibility</p:attrName>
                                        </p:attrNameLst>
                                      </p:cBhvr>
                                      <p:to>
                                        <p:strVal val="visible"/>
                                      </p:to>
                                    </p:set>
                                    <p:animEffect transition="in" filter="wipe(up)">
                                      <p:cBhvr>
                                        <p:cTn id="7" dur="500"/>
                                        <p:tgtEl>
                                          <p:spTgt spid="17411">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411">
                                            <p:txEl>
                                              <p:pRg st="0" end="0"/>
                                            </p:txEl>
                                          </p:spTgt>
                                        </p:tgtEl>
                                        <p:attrNameLst>
                                          <p:attrName>style.visibility</p:attrName>
                                        </p:attrNameLst>
                                      </p:cBhvr>
                                      <p:to>
                                        <p:strVal val="visible"/>
                                      </p:to>
                                    </p:set>
                                    <p:animEffect transition="in" filter="wipe(up)">
                                      <p:cBhvr>
                                        <p:cTn id="11" dur="500"/>
                                        <p:tgtEl>
                                          <p:spTgt spid="174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411">
                                            <p:txEl>
                                              <p:pRg st="1" end="1"/>
                                            </p:txEl>
                                          </p:spTgt>
                                        </p:tgtEl>
                                        <p:attrNameLst>
                                          <p:attrName>style.visibility</p:attrName>
                                        </p:attrNameLst>
                                      </p:cBhvr>
                                      <p:to>
                                        <p:strVal val="visible"/>
                                      </p:to>
                                    </p:set>
                                    <p:animEffect transition="in" filter="wipe(up)">
                                      <p:cBhvr>
                                        <p:cTn id="16" dur="500"/>
                                        <p:tgtEl>
                                          <p:spTgt spid="17411">
                                            <p:txEl>
                                              <p:pRg st="1" end="1"/>
                                            </p:txEl>
                                          </p:spTgt>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35B8611-7850-4876-8BA5-AFBCE46F3FBA}"/>
              </a:ext>
            </a:extLst>
          </p:cNvPr>
          <p:cNvSpPr>
            <a:spLocks noGrp="1" noChangeArrowheads="1"/>
          </p:cNvSpPr>
          <p:nvPr>
            <p:ph type="body" idx="4294967295"/>
          </p:nvPr>
        </p:nvSpPr>
        <p:spPr>
          <a:xfrm>
            <a:off x="684213" y="1052513"/>
            <a:ext cx="7786687" cy="3303468"/>
          </a:xfrm>
          <a:noFill/>
          <a:ln>
            <a:solidFill>
              <a:schemeClr val="accent4">
                <a:lumMod val="75000"/>
              </a:schemeClr>
            </a:solidFill>
          </a:ln>
        </p:spPr>
        <p:txBody>
          <a:bodyPr vert="horz" lIns="91440" tIns="45720" rIns="91440" bIns="45720" rtlCol="0">
            <a:spAutoFit/>
          </a:bodyPr>
          <a:lstStyle/>
          <a:p>
            <a:pPr marL="0" indent="0">
              <a:lnSpc>
                <a:spcPct val="100000"/>
              </a:lnSpc>
              <a:buNone/>
            </a:pPr>
            <a:r>
              <a:rPr lang="zh-CN" altLang="en-US" sz="2400" dirty="0">
                <a:latin typeface="+mn-ea"/>
              </a:rPr>
              <a:t>吴翰清</a:t>
            </a:r>
            <a:endParaRPr lang="en-US" altLang="zh-CN" sz="2400" dirty="0">
              <a:latin typeface="+mn-ea"/>
            </a:endParaRPr>
          </a:p>
          <a:p>
            <a:pPr marL="0" indent="0">
              <a:lnSpc>
                <a:spcPct val="100000"/>
              </a:lnSpc>
              <a:buNone/>
            </a:pPr>
            <a:r>
              <a:rPr lang="zh-CN" altLang="en-US" sz="2400" dirty="0">
                <a:latin typeface="+mn-ea"/>
              </a:rPr>
              <a:t>电子工业出版社</a:t>
            </a:r>
            <a:endParaRPr lang="en-US" altLang="zh-CN" sz="2400" dirty="0">
              <a:latin typeface="+mn-ea"/>
            </a:endParaRPr>
          </a:p>
          <a:p>
            <a:pPr marL="0" indent="357188">
              <a:lnSpc>
                <a:spcPct val="100000"/>
              </a:lnSpc>
              <a:buNone/>
            </a:pPr>
            <a:r>
              <a:rPr lang="en-US" altLang="zh-CN" sz="2400" dirty="0">
                <a:latin typeface="+mn-ea"/>
              </a:rPr>
              <a:t>2005</a:t>
            </a:r>
            <a:r>
              <a:rPr lang="zh-CN" altLang="en-US" sz="2400" dirty="0">
                <a:latin typeface="+mn-ea"/>
              </a:rPr>
              <a:t>年，在吴翰清还没加入阿里巴巴之前，他已经是一名资深白帽子（一般指正面的黑客）。他读西安交通大学少年班时，到阿里巴巴参加实习面试，主管让他证明一下自己的安全水平，他</a:t>
            </a:r>
            <a:r>
              <a:rPr lang="zh-CN" altLang="en-US" sz="2400" dirty="0">
                <a:solidFill>
                  <a:srgbClr val="FF0000"/>
                </a:solidFill>
                <a:latin typeface="+mn-ea"/>
              </a:rPr>
              <a:t>远程关闭了阿里内网的一台路由器，直接让阿里巴巴内部断网</a:t>
            </a:r>
            <a:r>
              <a:rPr lang="zh-CN" altLang="en-US" sz="2400" dirty="0">
                <a:latin typeface="+mn-ea"/>
              </a:rPr>
              <a:t>，现场的面试官顿时傻眼了。</a:t>
            </a:r>
            <a:endParaRPr lang="en-US" altLang="zh-CN" sz="2400" dirty="0">
              <a:latin typeface="+mn-ea"/>
            </a:endParaRPr>
          </a:p>
        </p:txBody>
      </p:sp>
      <p:grpSp>
        <p:nvGrpSpPr>
          <p:cNvPr id="4" name="组合 3">
            <a:extLst>
              <a:ext uri="{FF2B5EF4-FFF2-40B4-BE49-F238E27FC236}">
                <a16:creationId xmlns:a16="http://schemas.microsoft.com/office/drawing/2014/main" id="{62273F20-A768-4BE8-B332-487FC6D1DEC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C72165F-4B7B-475A-A4C5-940A6F3CD7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FE76D586-CD82-4D62-B7DD-09F21A110CFE}"/>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9D483D1E-0FF4-4B42-AB1C-928D82BE1FA9}"/>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F9D067D4-89AC-42B2-8E86-EE714ED7D1F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6.2 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7A5733A4-623A-4022-8A1F-359E11EF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399" y="4014439"/>
            <a:ext cx="2127826" cy="254368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99E9F24-8B79-4302-8174-D8E0B2478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36" y="4447620"/>
            <a:ext cx="2778859" cy="1988621"/>
          </a:xfrm>
          <a:prstGeom prst="rect">
            <a:avLst/>
          </a:prstGeom>
        </p:spPr>
      </p:pic>
    </p:spTree>
    <p:extLst>
      <p:ext uri="{BB962C8B-B14F-4D97-AF65-F5344CB8AC3E}">
        <p14:creationId xmlns:p14="http://schemas.microsoft.com/office/powerpoint/2010/main" val="335168053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1" fill="hold" grpId="0" nodeType="afterEffect">
                                  <p:stCondLst>
                                    <p:cond delay="0"/>
                                  </p:stCondLst>
                                  <p:childTnLst>
                                    <p:set>
                                      <p:cBhvr>
                                        <p:cTn id="6" dur="1" fill="hold">
                                          <p:stCondLst>
                                            <p:cond delay="0"/>
                                          </p:stCondLst>
                                        </p:cTn>
                                        <p:tgtEl>
                                          <p:spTgt spid="17411">
                                            <p:bg/>
                                          </p:spTgt>
                                        </p:tgtEl>
                                        <p:attrNameLst>
                                          <p:attrName>style.visibility</p:attrName>
                                        </p:attrNameLst>
                                      </p:cBhvr>
                                      <p:to>
                                        <p:strVal val="visible"/>
                                      </p:to>
                                    </p:set>
                                    <p:animEffect transition="in" filter="wipe(up)">
                                      <p:cBhvr>
                                        <p:cTn id="7" dur="500"/>
                                        <p:tgtEl>
                                          <p:spTgt spid="17411">
                                            <p:bg/>
                                          </p:spTgt>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17411">
                                            <p:txEl>
                                              <p:pRg st="0" end="0"/>
                                            </p:txEl>
                                          </p:spTgt>
                                        </p:tgtEl>
                                        <p:attrNameLst>
                                          <p:attrName>style.visibility</p:attrName>
                                        </p:attrNameLst>
                                      </p:cBhvr>
                                      <p:to>
                                        <p:strVal val="visible"/>
                                      </p:to>
                                    </p:set>
                                    <p:animEffect transition="in" filter="wipe(up)">
                                      <p:cBhvr>
                                        <p:cTn id="11" dur="500"/>
                                        <p:tgtEl>
                                          <p:spTgt spid="17411">
                                            <p:txEl>
                                              <p:pRg st="0" end="0"/>
                                            </p:txEl>
                                          </p:spTgt>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17411">
                                            <p:txEl>
                                              <p:pRg st="1" end="1"/>
                                            </p:txEl>
                                          </p:spTgt>
                                        </p:tgtEl>
                                        <p:attrNameLst>
                                          <p:attrName>style.visibility</p:attrName>
                                        </p:attrNameLst>
                                      </p:cBhvr>
                                      <p:to>
                                        <p:strVal val="visible"/>
                                      </p:to>
                                    </p:set>
                                    <p:animEffect transition="in" filter="wipe(up)">
                                      <p:cBhvr>
                                        <p:cTn id="15" dur="500"/>
                                        <p:tgtEl>
                                          <p:spTgt spid="17411">
                                            <p:txEl>
                                              <p:pRg st="1" end="1"/>
                                            </p:txEl>
                                          </p:spTgt>
                                        </p:tgtEl>
                                      </p:cBhvr>
                                    </p:animEffect>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7411">
                                            <p:txEl>
                                              <p:pRg st="2" end="2"/>
                                            </p:txEl>
                                          </p:spTgt>
                                        </p:tgtEl>
                                        <p:attrNameLst>
                                          <p:attrName>style.visibility</p:attrName>
                                        </p:attrNameLst>
                                      </p:cBhvr>
                                      <p:to>
                                        <p:strVal val="visible"/>
                                      </p:to>
                                    </p:set>
                                    <p:animEffect transition="in" filter="wipe(up)">
                                      <p:cBhvr>
                                        <p:cTn id="31"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WordArt 2">
            <a:extLst>
              <a:ext uri="{FF2B5EF4-FFF2-40B4-BE49-F238E27FC236}">
                <a16:creationId xmlns:a16="http://schemas.microsoft.com/office/drawing/2014/main" id="{6527E134-6875-4C20-A03A-1A8FEAEFFC42}"/>
              </a:ext>
            </a:extLst>
          </p:cNvPr>
          <p:cNvSpPr>
            <a:spLocks noChangeArrowheads="1" noChangeShapeType="1" noTextEdit="1"/>
          </p:cNvSpPr>
          <p:nvPr/>
        </p:nvSpPr>
        <p:spPr bwMode="auto">
          <a:xfrm>
            <a:off x="1871663" y="188913"/>
            <a:ext cx="5508625"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sz="4400" kern="10">
              <a:solidFill>
                <a:srgbClr val="FFFFFF"/>
              </a:solidFill>
              <a:latin typeface="+mn-ea"/>
              <a:ea typeface="+mn-ea"/>
              <a:cs typeface="+mn-ea"/>
            </a:endParaRPr>
          </a:p>
        </p:txBody>
      </p:sp>
      <p:sp>
        <p:nvSpPr>
          <p:cNvPr id="16388" name="Rectangle 4">
            <a:extLst>
              <a:ext uri="{FF2B5EF4-FFF2-40B4-BE49-F238E27FC236}">
                <a16:creationId xmlns:a16="http://schemas.microsoft.com/office/drawing/2014/main" id="{B6EF2583-3099-4438-82D1-FB6AC9E81A64}"/>
              </a:ext>
            </a:extLst>
          </p:cNvPr>
          <p:cNvSpPr>
            <a:spLocks noChangeArrowheads="1"/>
          </p:cNvSpPr>
          <p:nvPr/>
        </p:nvSpPr>
        <p:spPr bwMode="auto">
          <a:xfrm>
            <a:off x="791369" y="1993785"/>
            <a:ext cx="7669212" cy="3929281"/>
          </a:xfrm>
          <a:prstGeom prst="rect">
            <a:avLst/>
          </a:prstGeom>
          <a:noFill/>
          <a:ln>
            <a:solidFill>
              <a:schemeClr val="accent4">
                <a:lumMod val="75000"/>
              </a:schemeClr>
            </a:solidFill>
          </a:ln>
        </p:spPr>
        <p:txBody>
          <a:bodyPr vert="horz" lIns="91440" tIns="45720" rIns="91440" bIns="45720" rtlCol="0">
            <a:spAutoFit/>
          </a:bodyPr>
          <a:lstStyle/>
          <a:p>
            <a:pPr>
              <a:spcBef>
                <a:spcPts val="1000"/>
              </a:spcBef>
            </a:pPr>
            <a:r>
              <a:rPr lang="zh-CN" altLang="en-US" sz="2400" dirty="0">
                <a:latin typeface="+mn-ea"/>
              </a:rPr>
              <a:t>物联网中间件</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物联网中的中间件处于物联网的</a:t>
            </a:r>
            <a:r>
              <a:rPr lang="zh-CN" altLang="en-US" sz="2400" dirty="0">
                <a:solidFill>
                  <a:srgbClr val="FF0000"/>
                </a:solidFill>
                <a:latin typeface="+mn-ea"/>
              </a:rPr>
              <a:t>集成服务器端</a:t>
            </a:r>
            <a:r>
              <a:rPr lang="zh-CN" altLang="en-US" sz="2400" dirty="0">
                <a:latin typeface="+mn-ea"/>
              </a:rPr>
              <a:t>和感知层、传输层的</a:t>
            </a:r>
            <a:r>
              <a:rPr lang="zh-CN" altLang="en-US" sz="2400" dirty="0">
                <a:solidFill>
                  <a:srgbClr val="FF0000"/>
                </a:solidFill>
                <a:latin typeface="+mn-ea"/>
              </a:rPr>
              <a:t>嵌入式设备</a:t>
            </a:r>
            <a:r>
              <a:rPr lang="zh-CN" altLang="en-US" sz="2400" dirty="0">
                <a:latin typeface="+mn-ea"/>
              </a:rPr>
              <a:t>中。</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服务器端中间件称为物联网业务基础中间件，一般是基于传统的中间件来构建的。</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嵌入式中间件是支持不同通信协议的模块和运行环境。</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中间件的特点是它固化了很多通用功能，但在具体应用中多半需要二次开发来实现个性化的业务需求，因此，所有物联网中间件都需要提供快速发展工具。</a:t>
            </a:r>
            <a:endParaRPr lang="en-US" sz="2400" dirty="0">
              <a:latin typeface="+mn-ea"/>
            </a:endParaRPr>
          </a:p>
        </p:txBody>
      </p:sp>
      <p:sp>
        <p:nvSpPr>
          <p:cNvPr id="5" name="标题 1">
            <a:extLst>
              <a:ext uri="{FF2B5EF4-FFF2-40B4-BE49-F238E27FC236}">
                <a16:creationId xmlns:a16="http://schemas.microsoft.com/office/drawing/2014/main" id="{4097960D-F2B7-4FC6-9203-28C1DE27F590}"/>
              </a:ext>
            </a:extLst>
          </p:cNvPr>
          <p:cNvSpPr txBox="1">
            <a:spLocks/>
          </p:cNvSpPr>
          <p:nvPr/>
        </p:nvSpPr>
        <p:spPr bwMode="auto">
          <a:xfrm>
            <a:off x="395288" y="-171450"/>
            <a:ext cx="8229600" cy="1138238"/>
          </a:xfrm>
          <a:prstGeom prst="rect">
            <a:avLst/>
          </a:prstGeom>
          <a:noFill/>
          <a:ln w="9525">
            <a:noFill/>
            <a:miter lim="800000"/>
            <a:headEnd/>
            <a:tailEnd/>
          </a:ln>
        </p:spPr>
        <p:txBody>
          <a:bodyPr anchor="ctr"/>
          <a:lstStyle/>
          <a:p>
            <a:pPr algn="ctr" eaLnBrk="0" hangingPunct="0">
              <a:buFontTx/>
              <a:buNone/>
              <a:defRPr/>
            </a:pPr>
            <a:r>
              <a:rPr lang="zh-CN" altLang="en-US" sz="4400" kern="0" dirty="0">
                <a:solidFill>
                  <a:srgbClr val="FFFFFF"/>
                </a:solidFill>
                <a:latin typeface="+mj-lt"/>
                <a:ea typeface="+mj-ea"/>
                <a:cs typeface="+mj-cs"/>
              </a:rPr>
              <a:t>中间件安全</a:t>
            </a:r>
            <a:endParaRPr lang="zh-CN" sz="4400" kern="0" dirty="0">
              <a:solidFill>
                <a:srgbClr val="FFFFFF"/>
              </a:solidFill>
              <a:latin typeface="+mj-lt"/>
              <a:ea typeface="+mj-ea"/>
              <a:cs typeface="+mj-cs"/>
            </a:endParaRPr>
          </a:p>
        </p:txBody>
      </p:sp>
      <p:grpSp>
        <p:nvGrpSpPr>
          <p:cNvPr id="6" name="组合 5">
            <a:extLst>
              <a:ext uri="{FF2B5EF4-FFF2-40B4-BE49-F238E27FC236}">
                <a16:creationId xmlns:a16="http://schemas.microsoft.com/office/drawing/2014/main" id="{5BC9215F-AB3C-4496-831C-825D5677EC2A}"/>
              </a:ext>
            </a:extLst>
          </p:cNvPr>
          <p:cNvGrpSpPr/>
          <p:nvPr/>
        </p:nvGrpSpPr>
        <p:grpSpPr>
          <a:xfrm>
            <a:off x="199226" y="353544"/>
            <a:ext cx="5108269" cy="466490"/>
            <a:chOff x="199226" y="353544"/>
            <a:chExt cx="5108269" cy="466490"/>
          </a:xfrm>
        </p:grpSpPr>
        <p:sp>
          <p:nvSpPr>
            <p:cNvPr id="7" name="Freeform 5">
              <a:extLst>
                <a:ext uri="{FF2B5EF4-FFF2-40B4-BE49-F238E27FC236}">
                  <a16:creationId xmlns:a16="http://schemas.microsoft.com/office/drawing/2014/main" id="{ADDF9338-008E-4E6B-B910-B1AFD10E5BDF}"/>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6">
              <a:extLst>
                <a:ext uri="{FF2B5EF4-FFF2-40B4-BE49-F238E27FC236}">
                  <a16:creationId xmlns:a16="http://schemas.microsoft.com/office/drawing/2014/main" id="{A5464B3C-8679-4A28-A4A2-7A1F21D841E0}"/>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id="{F29919F9-B37F-4681-9052-AC157BF8A6F7}"/>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id="{EFF4150F-2207-49CB-B862-366B45C5688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中间件安全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388">
                                            <p:bg/>
                                          </p:spTgt>
                                        </p:tgtEl>
                                        <p:attrNameLst>
                                          <p:attrName>style.visibility</p:attrName>
                                        </p:attrNameLst>
                                      </p:cBhvr>
                                      <p:to>
                                        <p:strVal val="visible"/>
                                      </p:to>
                                    </p:set>
                                    <p:animEffect transition="in" filter="wipe(up)">
                                      <p:cBhvr>
                                        <p:cTn id="7" dur="500"/>
                                        <p:tgtEl>
                                          <p:spTgt spid="16388">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6388">
                                            <p:txEl>
                                              <p:pRg st="0" end="0"/>
                                            </p:txEl>
                                          </p:spTgt>
                                        </p:tgtEl>
                                        <p:attrNameLst>
                                          <p:attrName>style.visibility</p:attrName>
                                        </p:attrNameLst>
                                      </p:cBhvr>
                                      <p:to>
                                        <p:strVal val="visible"/>
                                      </p:to>
                                    </p:set>
                                    <p:animEffect transition="in" filter="wipe(up)">
                                      <p:cBhvr>
                                        <p:cTn id="11" dur="500"/>
                                        <p:tgtEl>
                                          <p:spTgt spid="1638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388">
                                            <p:txEl>
                                              <p:pRg st="1" end="1"/>
                                            </p:txEl>
                                          </p:spTgt>
                                        </p:tgtEl>
                                        <p:attrNameLst>
                                          <p:attrName>style.visibility</p:attrName>
                                        </p:attrNameLst>
                                      </p:cBhvr>
                                      <p:to>
                                        <p:strVal val="visible"/>
                                      </p:to>
                                    </p:set>
                                    <p:animEffect transition="in" filter="wipe(up)">
                                      <p:cBhvr>
                                        <p:cTn id="15" dur="500"/>
                                        <p:tgtEl>
                                          <p:spTgt spid="1638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388">
                                            <p:txEl>
                                              <p:pRg st="2" end="2"/>
                                            </p:txEl>
                                          </p:spTgt>
                                        </p:tgtEl>
                                        <p:attrNameLst>
                                          <p:attrName>style.visibility</p:attrName>
                                        </p:attrNameLst>
                                      </p:cBhvr>
                                      <p:to>
                                        <p:strVal val="visible"/>
                                      </p:to>
                                    </p:set>
                                    <p:animEffect transition="in" filter="wipe(up)">
                                      <p:cBhvr>
                                        <p:cTn id="20" dur="500"/>
                                        <p:tgtEl>
                                          <p:spTgt spid="1638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6388">
                                            <p:txEl>
                                              <p:pRg st="3" end="3"/>
                                            </p:txEl>
                                          </p:spTgt>
                                        </p:tgtEl>
                                        <p:attrNameLst>
                                          <p:attrName>style.visibility</p:attrName>
                                        </p:attrNameLst>
                                      </p:cBhvr>
                                      <p:to>
                                        <p:strVal val="visible"/>
                                      </p:to>
                                    </p:set>
                                    <p:animEffect transition="in" filter="wipe(up)">
                                      <p:cBhvr>
                                        <p:cTn id="25" dur="500"/>
                                        <p:tgtEl>
                                          <p:spTgt spid="1638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6388">
                                            <p:txEl>
                                              <p:pRg st="4" end="4"/>
                                            </p:txEl>
                                          </p:spTgt>
                                        </p:tgtEl>
                                        <p:attrNameLst>
                                          <p:attrName>style.visibility</p:attrName>
                                        </p:attrNameLst>
                                      </p:cBhvr>
                                      <p:to>
                                        <p:strVal val="visible"/>
                                      </p:to>
                                    </p:set>
                                    <p:animEffect transition="in" filter="wipe(up)">
                                      <p:cBhvr>
                                        <p:cTn id="30" dur="500"/>
                                        <p:tgtEl>
                                          <p:spTgt spid="163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B599476-E533-458F-A981-295D6ACC6D34}"/>
              </a:ext>
            </a:extLst>
          </p:cNvPr>
          <p:cNvSpPr txBox="1">
            <a:spLocks/>
          </p:cNvSpPr>
          <p:nvPr/>
        </p:nvSpPr>
        <p:spPr bwMode="auto">
          <a:xfrm>
            <a:off x="395288" y="-171450"/>
            <a:ext cx="8229600" cy="1138238"/>
          </a:xfrm>
          <a:prstGeom prst="rect">
            <a:avLst/>
          </a:prstGeom>
          <a:noFill/>
          <a:ln w="9525">
            <a:noFill/>
            <a:miter lim="800000"/>
            <a:headEnd/>
            <a:tailEnd/>
          </a:ln>
        </p:spPr>
        <p:txBody>
          <a:bodyPr anchor="ctr"/>
          <a:lstStyle/>
          <a:p>
            <a:pPr algn="ctr" eaLnBrk="0" hangingPunct="0">
              <a:buFontTx/>
              <a:buNone/>
              <a:defRPr/>
            </a:pPr>
            <a:r>
              <a:rPr lang="zh-CN" altLang="en-US" sz="4400" kern="0" dirty="0">
                <a:solidFill>
                  <a:srgbClr val="FFFFFF"/>
                </a:solidFill>
                <a:latin typeface="+mj-lt"/>
                <a:ea typeface="+mj-ea"/>
                <a:cs typeface="+mj-cs"/>
              </a:rPr>
              <a:t>中间件安全</a:t>
            </a:r>
            <a:endParaRPr lang="zh-CN" sz="4400" kern="0" dirty="0">
              <a:solidFill>
                <a:srgbClr val="FFFFFF"/>
              </a:solidFill>
              <a:latin typeface="+mj-lt"/>
              <a:ea typeface="+mj-ea"/>
              <a:cs typeface="+mj-cs"/>
            </a:endParaRPr>
          </a:p>
        </p:txBody>
      </p:sp>
      <p:grpSp>
        <p:nvGrpSpPr>
          <p:cNvPr id="4" name="组合 3">
            <a:extLst>
              <a:ext uri="{FF2B5EF4-FFF2-40B4-BE49-F238E27FC236}">
                <a16:creationId xmlns:a16="http://schemas.microsoft.com/office/drawing/2014/main" id="{0688788D-BBE4-4700-A908-E98A0AC7AFD8}"/>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C46F7D42-16A5-42F3-89A0-8F2C274229C3}"/>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A681C769-715D-4163-B881-5BF03F0182A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id="{9D7BAB5B-855D-447D-B3FE-77CFD49363EC}"/>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id="{060F8C7D-63BC-4F63-B1EF-5D4E71AE599E}"/>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中间件安全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Rectangle 4">
            <a:extLst>
              <a:ext uri="{FF2B5EF4-FFF2-40B4-BE49-F238E27FC236}">
                <a16:creationId xmlns:a16="http://schemas.microsoft.com/office/drawing/2014/main" id="{7EFBAC80-25B2-4B66-9990-CFA3AE50C142}"/>
              </a:ext>
            </a:extLst>
          </p:cNvPr>
          <p:cNvSpPr>
            <a:spLocks noChangeArrowheads="1"/>
          </p:cNvSpPr>
          <p:nvPr/>
        </p:nvSpPr>
        <p:spPr bwMode="auto">
          <a:xfrm>
            <a:off x="737394" y="1726657"/>
            <a:ext cx="7669212" cy="3801041"/>
          </a:xfrm>
          <a:prstGeom prst="rect">
            <a:avLst/>
          </a:prstGeom>
          <a:noFill/>
          <a:ln>
            <a:solidFill>
              <a:schemeClr val="accent4">
                <a:lumMod val="75000"/>
              </a:schemeClr>
            </a:solidFill>
          </a:ln>
        </p:spPr>
        <p:txBody>
          <a:bodyPr vert="horz" lIns="91440" tIns="45720" rIns="91440" bIns="45720" rtlCol="0">
            <a:spAutoFit/>
          </a:bodyPr>
          <a:lstStyle/>
          <a:p>
            <a:pPr>
              <a:spcBef>
                <a:spcPts val="1000"/>
              </a:spcBef>
            </a:pPr>
            <a:r>
              <a:rPr lang="en-US" altLang="zh-CN" sz="2400" dirty="0">
                <a:latin typeface="+mn-ea"/>
              </a:rPr>
              <a:t>RFID</a:t>
            </a:r>
            <a:r>
              <a:rPr lang="zh-CN" altLang="en-US" sz="2400" dirty="0">
                <a:latin typeface="+mn-ea"/>
              </a:rPr>
              <a:t>中物联网中间件</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应用架构独立。物联网中间件介于</a:t>
            </a:r>
            <a:r>
              <a:rPr lang="en-US" altLang="zh-CN" sz="2400" dirty="0">
                <a:latin typeface="+mn-ea"/>
              </a:rPr>
              <a:t>RFID</a:t>
            </a:r>
            <a:r>
              <a:rPr lang="zh-CN" altLang="en-US" sz="2400" dirty="0">
                <a:latin typeface="+mn-ea"/>
              </a:rPr>
              <a:t>读写器与后端应用程序之间有独立于它们之外。</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分布数据存储。</a:t>
            </a:r>
            <a:r>
              <a:rPr lang="en-US" altLang="zh-CN" sz="2400" dirty="0">
                <a:latin typeface="+mn-ea"/>
              </a:rPr>
              <a:t>RFID</a:t>
            </a:r>
            <a:r>
              <a:rPr lang="zh-CN" altLang="en-US" sz="2400" dirty="0">
                <a:latin typeface="+mn-ea"/>
              </a:rPr>
              <a:t>最主要的目的在于将实体对象转换为信息环境下的虚幻对象，因此，数据存储与处理是</a:t>
            </a:r>
            <a:r>
              <a:rPr lang="en-US" altLang="zh-CN" sz="2400" dirty="0">
                <a:latin typeface="+mn-ea"/>
              </a:rPr>
              <a:t>RFID</a:t>
            </a:r>
            <a:r>
              <a:rPr lang="zh-CN" altLang="en-US" sz="2400" dirty="0">
                <a:latin typeface="+mn-ea"/>
              </a:rPr>
              <a:t>最重要的功能。</a:t>
            </a:r>
            <a:endParaRPr lang="en-US" altLang="zh-CN" sz="2400" dirty="0">
              <a:latin typeface="+mn-ea"/>
            </a:endParaRPr>
          </a:p>
          <a:p>
            <a:pPr marL="342900" indent="-342900">
              <a:spcBef>
                <a:spcPts val="1000"/>
              </a:spcBef>
              <a:buFont typeface="Arial" panose="020B0604020202020204" pitchFamily="34" charset="0"/>
              <a:buChar char="•"/>
            </a:pPr>
            <a:r>
              <a:rPr lang="zh-CN" altLang="en-US" sz="2400" dirty="0">
                <a:latin typeface="+mn-ea"/>
              </a:rPr>
              <a:t>数据加工处理。物联网中间件通常采用程序逻辑及存储转发的功能来提供顺序的信息，具有数据设计和管理的能力。</a:t>
            </a:r>
            <a:endParaRPr lang="en-US" sz="2400"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wipe(up)">
                                      <p:cBhvr>
                                        <p:cTn id="7" dur="500"/>
                                        <p:tgtEl>
                                          <p:spTgt spid="10">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up)">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wipe(up)">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wipe(up)">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wipe(up)">
                                      <p:cBhvr>
                                        <p:cTn id="2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7EA34520-2904-4348-B4EC-D52E006B4E77}"/>
              </a:ext>
            </a:extLst>
          </p:cNvPr>
          <p:cNvSpPr>
            <a:spLocks noChangeArrowheads="1"/>
          </p:cNvSpPr>
          <p:nvPr/>
        </p:nvSpPr>
        <p:spPr bwMode="auto">
          <a:xfrm>
            <a:off x="356602" y="1662279"/>
            <a:ext cx="8430795" cy="4298613"/>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ts val="1000"/>
              </a:spcBef>
            </a:pPr>
            <a:r>
              <a:rPr lang="en-US" altLang="zh-CN" sz="2400" b="1" dirty="0">
                <a:latin typeface="+mn-ea"/>
              </a:rPr>
              <a:t>RFID</a:t>
            </a:r>
            <a:r>
              <a:rPr lang="zh-CN" altLang="en-US" sz="2400" b="1" dirty="0">
                <a:latin typeface="+mn-ea"/>
              </a:rPr>
              <a:t>中间件安全存在的问题</a:t>
            </a:r>
            <a:endParaRPr lang="en-US" altLang="zh-CN" sz="2400" b="1" dirty="0">
              <a:latin typeface="+mn-ea"/>
            </a:endParaRPr>
          </a:p>
          <a:p>
            <a:pPr>
              <a:spcBef>
                <a:spcPts val="1000"/>
              </a:spcBef>
            </a:pPr>
            <a:r>
              <a:rPr lang="zh-CN" altLang="en-US" sz="2400" dirty="0">
                <a:latin typeface="+mn-ea"/>
              </a:rPr>
              <a:t>（</a:t>
            </a:r>
            <a:r>
              <a:rPr lang="en-US" altLang="zh-CN" sz="2400" dirty="0">
                <a:latin typeface="+mn-ea"/>
              </a:rPr>
              <a:t>1</a:t>
            </a:r>
            <a:r>
              <a:rPr lang="zh-CN" altLang="en-US" sz="2400" dirty="0">
                <a:latin typeface="+mn-ea"/>
              </a:rPr>
              <a:t>）</a:t>
            </a:r>
            <a:r>
              <a:rPr lang="zh-CN" altLang="en-US" sz="2400" b="1" dirty="0">
                <a:latin typeface="+mn-ea"/>
              </a:rPr>
              <a:t>数据传输</a:t>
            </a:r>
            <a:r>
              <a:rPr lang="zh-CN" altLang="en-US" sz="2400" dirty="0">
                <a:latin typeface="+mn-ea"/>
              </a:rPr>
              <a:t>：</a:t>
            </a:r>
            <a:r>
              <a:rPr lang="en-US" altLang="zh-CN" sz="2400" dirty="0">
                <a:latin typeface="+mn-ea"/>
              </a:rPr>
              <a:t>RFID</a:t>
            </a:r>
            <a:r>
              <a:rPr lang="zh-CN" altLang="en-US" sz="2400" dirty="0">
                <a:latin typeface="+mn-ea"/>
              </a:rPr>
              <a:t>数据在经过网络层传播时，非法入侵者很容易对标签信息进行</a:t>
            </a:r>
            <a:r>
              <a:rPr lang="zh-CN" altLang="en-US" sz="2400" dirty="0">
                <a:solidFill>
                  <a:srgbClr val="FF0000"/>
                </a:solidFill>
                <a:latin typeface="+mn-ea"/>
              </a:rPr>
              <a:t>篡改、截获和破解、重放攻击、数据演绎，以及</a:t>
            </a:r>
            <a:r>
              <a:rPr lang="en-US" altLang="zh-CN" sz="2400" dirty="0">
                <a:solidFill>
                  <a:srgbClr val="FF0000"/>
                </a:solidFill>
                <a:latin typeface="+mn-ea"/>
              </a:rPr>
              <a:t>DoS</a:t>
            </a:r>
            <a:r>
              <a:rPr lang="zh-CN" altLang="en-US" sz="2400" dirty="0">
                <a:solidFill>
                  <a:srgbClr val="FF0000"/>
                </a:solidFill>
                <a:latin typeface="+mn-ea"/>
              </a:rPr>
              <a:t>攻击</a:t>
            </a:r>
            <a:r>
              <a:rPr lang="zh-CN" altLang="en-US" sz="2400" dirty="0">
                <a:latin typeface="+mn-ea"/>
              </a:rPr>
              <a:t>。</a:t>
            </a:r>
            <a:endParaRPr lang="en-US" altLang="zh-CN" sz="2400" dirty="0">
              <a:latin typeface="+mn-ea"/>
            </a:endParaRPr>
          </a:p>
          <a:p>
            <a:pPr>
              <a:spcBef>
                <a:spcPts val="1000"/>
              </a:spcBef>
            </a:pPr>
            <a:r>
              <a:rPr lang="zh-CN" altLang="en-US" sz="2400" dirty="0">
                <a:latin typeface="+mn-ea"/>
              </a:rPr>
              <a:t>（</a:t>
            </a:r>
            <a:r>
              <a:rPr lang="en-US" altLang="zh-CN" sz="2400" dirty="0">
                <a:latin typeface="+mn-ea"/>
              </a:rPr>
              <a:t>2</a:t>
            </a:r>
            <a:r>
              <a:rPr lang="zh-CN" altLang="en-US" sz="2400" dirty="0">
                <a:latin typeface="+mn-ea"/>
              </a:rPr>
              <a:t>）</a:t>
            </a:r>
            <a:r>
              <a:rPr lang="zh-CN" altLang="en-US" sz="2400" b="1" dirty="0">
                <a:latin typeface="+mn-ea"/>
              </a:rPr>
              <a:t>身份认证</a:t>
            </a:r>
            <a:r>
              <a:rPr lang="zh-CN" altLang="en-US" sz="2400" dirty="0">
                <a:latin typeface="+mn-ea"/>
              </a:rPr>
              <a:t>：当大量伪造的标签数据发往阅读器时，阅读器消耗大量的能量，处理的却是虚假的数据，而真实的数据被隐藏不被处理，严重的可能会引起</a:t>
            </a:r>
            <a:r>
              <a:rPr lang="zh-CN" altLang="en-US" sz="2400" dirty="0">
                <a:solidFill>
                  <a:srgbClr val="FF0000"/>
                </a:solidFill>
                <a:latin typeface="+mn-ea"/>
              </a:rPr>
              <a:t>拒绝服务</a:t>
            </a:r>
            <a:r>
              <a:rPr lang="zh-CN" altLang="en-US" sz="2400" dirty="0">
                <a:latin typeface="+mn-ea"/>
              </a:rPr>
              <a:t>。</a:t>
            </a:r>
            <a:endParaRPr lang="en-US" altLang="zh-CN" sz="2400" dirty="0">
              <a:latin typeface="+mn-ea"/>
            </a:endParaRPr>
          </a:p>
          <a:p>
            <a:pPr>
              <a:spcBef>
                <a:spcPts val="1000"/>
              </a:spcBef>
            </a:pPr>
            <a:r>
              <a:rPr lang="zh-CN" altLang="en-US" sz="2400" dirty="0">
                <a:latin typeface="+mn-ea"/>
              </a:rPr>
              <a:t>（</a:t>
            </a:r>
            <a:r>
              <a:rPr lang="en-US" altLang="zh-CN" sz="2400" dirty="0">
                <a:latin typeface="+mn-ea"/>
              </a:rPr>
              <a:t>3</a:t>
            </a:r>
            <a:r>
              <a:rPr lang="zh-CN" altLang="en-US" sz="2400" dirty="0">
                <a:latin typeface="+mn-ea"/>
              </a:rPr>
              <a:t>）</a:t>
            </a:r>
            <a:r>
              <a:rPr lang="zh-CN" altLang="en-US" sz="2400" b="1" dirty="0">
                <a:latin typeface="+mn-ea"/>
              </a:rPr>
              <a:t>授权管理</a:t>
            </a:r>
            <a:r>
              <a:rPr lang="zh-CN" altLang="en-US" sz="2400" dirty="0">
                <a:latin typeface="+mn-ea"/>
              </a:rPr>
              <a:t>：不同的用户只能访问已被授权的资源，当用户试图访问未授权的受保护的</a:t>
            </a:r>
            <a:r>
              <a:rPr lang="en-US" altLang="zh-CN" sz="2400" dirty="0">
                <a:latin typeface="+mn-ea"/>
              </a:rPr>
              <a:t>RFID</a:t>
            </a:r>
            <a:r>
              <a:rPr lang="zh-CN" altLang="en-US" sz="2400" dirty="0">
                <a:latin typeface="+mn-ea"/>
              </a:rPr>
              <a:t>中间件服务时，缺少</a:t>
            </a:r>
            <a:r>
              <a:rPr lang="zh-CN" altLang="en-US" sz="2400" dirty="0">
                <a:solidFill>
                  <a:srgbClr val="FF0000"/>
                </a:solidFill>
                <a:latin typeface="+mn-ea"/>
              </a:rPr>
              <a:t>安全访问控制</a:t>
            </a:r>
            <a:r>
              <a:rPr lang="zh-CN" altLang="en-US" sz="2400" dirty="0">
                <a:latin typeface="+mn-ea"/>
              </a:rPr>
              <a:t>，限制其行为在合法的范围之内。</a:t>
            </a:r>
            <a:endParaRPr lang="en-US" altLang="zh-CN" sz="2400" dirty="0">
              <a:latin typeface="+mn-ea"/>
            </a:endParaRPr>
          </a:p>
        </p:txBody>
      </p:sp>
      <p:sp>
        <p:nvSpPr>
          <p:cNvPr id="5" name="标题 1">
            <a:extLst>
              <a:ext uri="{FF2B5EF4-FFF2-40B4-BE49-F238E27FC236}">
                <a16:creationId xmlns:a16="http://schemas.microsoft.com/office/drawing/2014/main" id="{5707C4C8-D3A3-40D7-90A6-BDAA77B79686}"/>
              </a:ext>
            </a:extLst>
          </p:cNvPr>
          <p:cNvSpPr txBox="1">
            <a:spLocks/>
          </p:cNvSpPr>
          <p:nvPr/>
        </p:nvSpPr>
        <p:spPr bwMode="auto">
          <a:xfrm>
            <a:off x="395288" y="-171450"/>
            <a:ext cx="8229600" cy="1138238"/>
          </a:xfrm>
          <a:prstGeom prst="rect">
            <a:avLst/>
          </a:prstGeom>
          <a:noFill/>
          <a:ln w="9525">
            <a:noFill/>
            <a:miter lim="800000"/>
            <a:headEnd/>
            <a:tailEnd/>
          </a:ln>
        </p:spPr>
        <p:txBody>
          <a:bodyPr anchor="ctr"/>
          <a:lstStyle/>
          <a:p>
            <a:pPr algn="ctr" eaLnBrk="0" hangingPunct="0">
              <a:buFontTx/>
              <a:buNone/>
              <a:defRPr/>
            </a:pPr>
            <a:r>
              <a:rPr lang="zh-CN" altLang="en-US" sz="4400" kern="0" dirty="0">
                <a:solidFill>
                  <a:srgbClr val="FFFFFF"/>
                </a:solidFill>
                <a:latin typeface="+mj-lt"/>
                <a:ea typeface="+mj-ea"/>
                <a:cs typeface="+mj-cs"/>
              </a:rPr>
              <a:t>中间件安全</a:t>
            </a:r>
            <a:endParaRPr lang="zh-CN" sz="4400" kern="0" dirty="0">
              <a:solidFill>
                <a:srgbClr val="FFFFFF"/>
              </a:solidFill>
              <a:latin typeface="+mj-lt"/>
              <a:ea typeface="+mj-ea"/>
              <a:cs typeface="+mj-cs"/>
            </a:endParaRPr>
          </a:p>
        </p:txBody>
      </p:sp>
      <p:grpSp>
        <p:nvGrpSpPr>
          <p:cNvPr id="4" name="组合 3">
            <a:extLst>
              <a:ext uri="{FF2B5EF4-FFF2-40B4-BE49-F238E27FC236}">
                <a16:creationId xmlns:a16="http://schemas.microsoft.com/office/drawing/2014/main" id="{884603E4-4080-496D-850A-1C1C3CAB7159}"/>
              </a:ext>
            </a:extLst>
          </p:cNvPr>
          <p:cNvGrpSpPr/>
          <p:nvPr/>
        </p:nvGrpSpPr>
        <p:grpSpPr>
          <a:xfrm>
            <a:off x="199226" y="353544"/>
            <a:ext cx="5108269" cy="466490"/>
            <a:chOff x="199226" y="353544"/>
            <a:chExt cx="5108269" cy="466490"/>
          </a:xfrm>
        </p:grpSpPr>
        <p:sp>
          <p:nvSpPr>
            <p:cNvPr id="6" name="Freeform 5">
              <a:extLst>
                <a:ext uri="{FF2B5EF4-FFF2-40B4-BE49-F238E27FC236}">
                  <a16:creationId xmlns:a16="http://schemas.microsoft.com/office/drawing/2014/main" id="{F6C7121B-D87D-4BA6-BBD6-F8CA2EFF9045}"/>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06A616A0-6BA6-416C-87CA-145CE2CE8C12}"/>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id="{72018C72-CBD2-43E7-9D42-5880BACA0F2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id="{ACC42665-A2BA-44C6-8115-C9023FB68EEF}"/>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6.3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中间件安全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6717" y="2480816"/>
            <a:ext cx="2051428" cy="1896374"/>
          </a:xfrm>
          <a:prstGeom prst="rect">
            <a:avLst/>
          </a:prstGeom>
          <a:solidFill>
            <a:srgbClr val="02B9E7"/>
          </a:solidFill>
          <a:ln>
            <a:noFill/>
          </a:ln>
        </p:spPr>
        <p:txBody>
          <a:bodyPr vert="horz" wrap="square" lIns="68549" tIns="34274" rIns="68549" bIns="34274" numCol="1" anchor="t" anchorCtr="0" compatLnSpc="1"/>
          <a:lstStyle/>
          <a:p>
            <a:endParaRPr lang="zh-CN" altLang="en-US" sz="1350"/>
          </a:p>
        </p:txBody>
      </p:sp>
      <p:sp>
        <p:nvSpPr>
          <p:cNvPr id="13" name="Oval 9"/>
          <p:cNvSpPr>
            <a:spLocks noChangeArrowheads="1"/>
          </p:cNvSpPr>
          <p:nvPr/>
        </p:nvSpPr>
        <p:spPr bwMode="auto">
          <a:xfrm>
            <a:off x="577117" y="3029818"/>
            <a:ext cx="825176" cy="831062"/>
          </a:xfrm>
          <a:prstGeom prst="ellipse">
            <a:avLst/>
          </a:prstGeom>
          <a:solidFill>
            <a:srgbClr val="FFFFFF"/>
          </a:solidFill>
          <a:ln w="10" cap="flat">
            <a:solidFill>
              <a:srgbClr val="FFFFFF"/>
            </a:solidFill>
            <a:prstDash val="solid"/>
            <a:miter lim="800000"/>
          </a:ln>
        </p:spPr>
        <p:txBody>
          <a:bodyPr vert="horz" wrap="square" lIns="68549" tIns="34274" rIns="68549" bIns="34274" numCol="1" anchor="t" anchorCtr="0" compatLnSpc="1"/>
          <a:lstStyle/>
          <a:p>
            <a:endParaRPr lang="zh-CN" altLang="en-US" sz="1350"/>
          </a:p>
        </p:txBody>
      </p:sp>
      <p:sp>
        <p:nvSpPr>
          <p:cNvPr id="43" name="TextBox 42"/>
          <p:cNvSpPr txBox="1"/>
          <p:nvPr/>
        </p:nvSpPr>
        <p:spPr>
          <a:xfrm>
            <a:off x="2295341" y="3248786"/>
            <a:ext cx="4934539" cy="853406"/>
          </a:xfrm>
          <a:prstGeom prst="rect">
            <a:avLst/>
          </a:prstGeom>
          <a:noFill/>
        </p:spPr>
        <p:txBody>
          <a:bodyPr wrap="square" lIns="68549" tIns="34274" rIns="68549" bIns="34274" rtlCol="0">
            <a:spAutoFit/>
          </a:bodyPr>
          <a:lstStyle/>
          <a:p>
            <a:r>
              <a:rPr lang="zh-CN" altLang="en-US" sz="5096" b="1" dirty="0">
                <a:solidFill>
                  <a:srgbClr val="02B9E7"/>
                </a:solidFill>
                <a:latin typeface="+mj-ea"/>
                <a:ea typeface="+mj-ea"/>
              </a:rPr>
              <a:t>云计算安全</a:t>
            </a:r>
          </a:p>
        </p:txBody>
      </p:sp>
      <p:sp>
        <p:nvSpPr>
          <p:cNvPr id="44" name="TextBox 43"/>
          <p:cNvSpPr txBox="1"/>
          <p:nvPr/>
        </p:nvSpPr>
        <p:spPr>
          <a:xfrm>
            <a:off x="2326547" y="2651807"/>
            <a:ext cx="1196501" cy="484716"/>
          </a:xfrm>
          <a:prstGeom prst="rect">
            <a:avLst/>
          </a:prstGeom>
          <a:noFill/>
        </p:spPr>
        <p:txBody>
          <a:bodyPr wrap="square" lIns="68549" tIns="34274" rIns="68549" bIns="34274" rtlCol="0">
            <a:spAutoFit/>
          </a:bodyPr>
          <a:lstStyle/>
          <a:p>
            <a:r>
              <a:rPr lang="en-US" altLang="zh-CN" sz="2700" dirty="0">
                <a:solidFill>
                  <a:srgbClr val="02B9E7"/>
                </a:solidFill>
                <a:latin typeface="+mn-ea"/>
              </a:rPr>
              <a:t>6.5</a:t>
            </a:r>
            <a:endParaRPr lang="zh-CN" altLang="en-US" sz="2700" dirty="0">
              <a:solidFill>
                <a:srgbClr val="02B9E7"/>
              </a:solidFill>
              <a:latin typeface="+mn-ea"/>
            </a:endParaRPr>
          </a:p>
        </p:txBody>
      </p:sp>
      <p:sp>
        <p:nvSpPr>
          <p:cNvPr id="53" name="Freeform 40"/>
          <p:cNvSpPr>
            <a:spLocks noEditPoints="1"/>
          </p:cNvSpPr>
          <p:nvPr/>
        </p:nvSpPr>
        <p:spPr bwMode="auto">
          <a:xfrm>
            <a:off x="695435" y="3248785"/>
            <a:ext cx="588540" cy="393128"/>
          </a:xfrm>
          <a:custGeom>
            <a:avLst/>
            <a:gdLst>
              <a:gd name="T0" fmla="*/ 544 w 564"/>
              <a:gd name="T1" fmla="*/ 27 h 376"/>
              <a:gd name="T2" fmla="*/ 544 w 564"/>
              <a:gd name="T3" fmla="*/ 309 h 376"/>
              <a:gd name="T4" fmla="*/ 536 w 564"/>
              <a:gd name="T5" fmla="*/ 309 h 376"/>
              <a:gd name="T6" fmla="*/ 518 w 564"/>
              <a:gd name="T7" fmla="*/ 308 h 376"/>
              <a:gd name="T8" fmla="*/ 285 w 564"/>
              <a:gd name="T9" fmla="*/ 367 h 376"/>
              <a:gd name="T10" fmla="*/ 282 w 564"/>
              <a:gd name="T11" fmla="*/ 368 h 376"/>
              <a:gd name="T12" fmla="*/ 279 w 564"/>
              <a:gd name="T13" fmla="*/ 367 h 376"/>
              <a:gd name="T14" fmla="*/ 46 w 564"/>
              <a:gd name="T15" fmla="*/ 308 h 376"/>
              <a:gd name="T16" fmla="*/ 28 w 564"/>
              <a:gd name="T17" fmla="*/ 309 h 376"/>
              <a:gd name="T18" fmla="*/ 20 w 564"/>
              <a:gd name="T19" fmla="*/ 309 h 376"/>
              <a:gd name="T20" fmla="*/ 20 w 564"/>
              <a:gd name="T21" fmla="*/ 27 h 376"/>
              <a:gd name="T22" fmla="*/ 0 w 564"/>
              <a:gd name="T23" fmla="*/ 27 h 376"/>
              <a:gd name="T24" fmla="*/ 0 w 564"/>
              <a:gd name="T25" fmla="*/ 320 h 376"/>
              <a:gd name="T26" fmla="*/ 282 w 564"/>
              <a:gd name="T27" fmla="*/ 376 h 376"/>
              <a:gd name="T28" fmla="*/ 564 w 564"/>
              <a:gd name="T29" fmla="*/ 320 h 376"/>
              <a:gd name="T30" fmla="*/ 564 w 564"/>
              <a:gd name="T31" fmla="*/ 27 h 376"/>
              <a:gd name="T32" fmla="*/ 544 w 564"/>
              <a:gd name="T33" fmla="*/ 27 h 376"/>
              <a:gd name="T34" fmla="*/ 272 w 564"/>
              <a:gd name="T35" fmla="*/ 319 h 376"/>
              <a:gd name="T36" fmla="*/ 272 w 564"/>
              <a:gd name="T37" fmla="*/ 63 h 376"/>
              <a:gd name="T38" fmla="*/ 77 w 564"/>
              <a:gd name="T39" fmla="*/ 1 h 376"/>
              <a:gd name="T40" fmla="*/ 77 w 564"/>
              <a:gd name="T41" fmla="*/ 269 h 376"/>
              <a:gd name="T42" fmla="*/ 84 w 564"/>
              <a:gd name="T43" fmla="*/ 269 h 376"/>
              <a:gd name="T44" fmla="*/ 272 w 564"/>
              <a:gd name="T45" fmla="*/ 319 h 376"/>
              <a:gd name="T46" fmla="*/ 487 w 564"/>
              <a:gd name="T47" fmla="*/ 269 h 376"/>
              <a:gd name="T48" fmla="*/ 487 w 564"/>
              <a:gd name="T49" fmla="*/ 1 h 376"/>
              <a:gd name="T50" fmla="*/ 292 w 564"/>
              <a:gd name="T51" fmla="*/ 63 h 376"/>
              <a:gd name="T52" fmla="*/ 292 w 564"/>
              <a:gd name="T53" fmla="*/ 319 h 376"/>
              <a:gd name="T54" fmla="*/ 480 w 564"/>
              <a:gd name="T55" fmla="*/ 269 h 376"/>
              <a:gd name="T56" fmla="*/ 487 w 564"/>
              <a:gd name="T57" fmla="*/ 269 h 376"/>
              <a:gd name="T58" fmla="*/ 282 w 564"/>
              <a:gd name="T59" fmla="*/ 361 h 376"/>
              <a:gd name="T60" fmla="*/ 531 w 564"/>
              <a:gd name="T61" fmla="*/ 302 h 376"/>
              <a:gd name="T62" fmla="*/ 531 w 564"/>
              <a:gd name="T63" fmla="*/ 5 h 376"/>
              <a:gd name="T64" fmla="*/ 501 w 564"/>
              <a:gd name="T65" fmla="*/ 5 h 376"/>
              <a:gd name="T66" fmla="*/ 501 w 564"/>
              <a:gd name="T67" fmla="*/ 283 h 376"/>
              <a:gd name="T68" fmla="*/ 493 w 564"/>
              <a:gd name="T69" fmla="*/ 282 h 376"/>
              <a:gd name="T70" fmla="*/ 478 w 564"/>
              <a:gd name="T71" fmla="*/ 282 h 376"/>
              <a:gd name="T72" fmla="*/ 287 w 564"/>
              <a:gd name="T73" fmla="*/ 337 h 376"/>
              <a:gd name="T74" fmla="*/ 282 w 564"/>
              <a:gd name="T75" fmla="*/ 340 h 376"/>
              <a:gd name="T76" fmla="*/ 277 w 564"/>
              <a:gd name="T77" fmla="*/ 337 h 376"/>
              <a:gd name="T78" fmla="*/ 86 w 564"/>
              <a:gd name="T79" fmla="*/ 282 h 376"/>
              <a:gd name="T80" fmla="*/ 71 w 564"/>
              <a:gd name="T81" fmla="*/ 282 h 376"/>
              <a:gd name="T82" fmla="*/ 63 w 564"/>
              <a:gd name="T83" fmla="*/ 283 h 376"/>
              <a:gd name="T84" fmla="*/ 63 w 564"/>
              <a:gd name="T85" fmla="*/ 5 h 376"/>
              <a:gd name="T86" fmla="*/ 33 w 564"/>
              <a:gd name="T87" fmla="*/ 5 h 376"/>
              <a:gd name="T88" fmla="*/ 33 w 564"/>
              <a:gd name="T89" fmla="*/ 302 h 376"/>
              <a:gd name="T90" fmla="*/ 282 w 564"/>
              <a:gd name="T91" fmla="*/ 36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4" h="376">
                <a:moveTo>
                  <a:pt x="544" y="27"/>
                </a:moveTo>
                <a:lnTo>
                  <a:pt x="544" y="309"/>
                </a:lnTo>
                <a:lnTo>
                  <a:pt x="536" y="309"/>
                </a:lnTo>
                <a:cubicBezTo>
                  <a:pt x="530" y="308"/>
                  <a:pt x="524" y="308"/>
                  <a:pt x="518" y="308"/>
                </a:cubicBezTo>
                <a:cubicBezTo>
                  <a:pt x="440" y="308"/>
                  <a:pt x="357" y="329"/>
                  <a:pt x="285" y="367"/>
                </a:cubicBezTo>
                <a:lnTo>
                  <a:pt x="282" y="368"/>
                </a:lnTo>
                <a:lnTo>
                  <a:pt x="279" y="367"/>
                </a:lnTo>
                <a:cubicBezTo>
                  <a:pt x="207" y="329"/>
                  <a:pt x="124" y="308"/>
                  <a:pt x="46" y="308"/>
                </a:cubicBezTo>
                <a:cubicBezTo>
                  <a:pt x="40" y="308"/>
                  <a:pt x="34" y="308"/>
                  <a:pt x="28" y="309"/>
                </a:cubicBezTo>
                <a:lnTo>
                  <a:pt x="20" y="309"/>
                </a:lnTo>
                <a:lnTo>
                  <a:pt x="20" y="27"/>
                </a:lnTo>
                <a:cubicBezTo>
                  <a:pt x="13" y="27"/>
                  <a:pt x="6" y="27"/>
                  <a:pt x="0" y="27"/>
                </a:cubicBezTo>
                <a:lnTo>
                  <a:pt x="0" y="320"/>
                </a:lnTo>
                <a:cubicBezTo>
                  <a:pt x="94" y="317"/>
                  <a:pt x="194" y="338"/>
                  <a:pt x="282" y="376"/>
                </a:cubicBezTo>
                <a:cubicBezTo>
                  <a:pt x="370" y="338"/>
                  <a:pt x="470" y="317"/>
                  <a:pt x="564" y="320"/>
                </a:cubicBezTo>
                <a:lnTo>
                  <a:pt x="564" y="27"/>
                </a:lnTo>
                <a:cubicBezTo>
                  <a:pt x="558" y="27"/>
                  <a:pt x="551" y="27"/>
                  <a:pt x="544" y="27"/>
                </a:cubicBezTo>
                <a:close/>
                <a:moveTo>
                  <a:pt x="272" y="319"/>
                </a:moveTo>
                <a:lnTo>
                  <a:pt x="272" y="63"/>
                </a:lnTo>
                <a:cubicBezTo>
                  <a:pt x="212" y="22"/>
                  <a:pt x="142" y="0"/>
                  <a:pt x="77" y="1"/>
                </a:cubicBezTo>
                <a:lnTo>
                  <a:pt x="77" y="269"/>
                </a:lnTo>
                <a:cubicBezTo>
                  <a:pt x="79" y="269"/>
                  <a:pt x="82" y="269"/>
                  <a:pt x="84" y="269"/>
                </a:cubicBezTo>
                <a:cubicBezTo>
                  <a:pt x="147" y="269"/>
                  <a:pt x="214" y="287"/>
                  <a:pt x="272" y="319"/>
                </a:cubicBezTo>
                <a:close/>
                <a:moveTo>
                  <a:pt x="487" y="269"/>
                </a:moveTo>
                <a:lnTo>
                  <a:pt x="487" y="1"/>
                </a:lnTo>
                <a:cubicBezTo>
                  <a:pt x="422" y="0"/>
                  <a:pt x="352" y="22"/>
                  <a:pt x="292" y="63"/>
                </a:cubicBezTo>
                <a:lnTo>
                  <a:pt x="292" y="319"/>
                </a:lnTo>
                <a:cubicBezTo>
                  <a:pt x="350" y="287"/>
                  <a:pt x="417" y="269"/>
                  <a:pt x="480" y="269"/>
                </a:cubicBezTo>
                <a:cubicBezTo>
                  <a:pt x="482" y="269"/>
                  <a:pt x="485" y="269"/>
                  <a:pt x="487" y="269"/>
                </a:cubicBezTo>
                <a:close/>
                <a:moveTo>
                  <a:pt x="282" y="361"/>
                </a:moveTo>
                <a:cubicBezTo>
                  <a:pt x="362" y="318"/>
                  <a:pt x="451" y="299"/>
                  <a:pt x="531" y="302"/>
                </a:cubicBezTo>
                <a:lnTo>
                  <a:pt x="531" y="5"/>
                </a:lnTo>
                <a:cubicBezTo>
                  <a:pt x="521" y="5"/>
                  <a:pt x="511" y="5"/>
                  <a:pt x="501" y="5"/>
                </a:cubicBezTo>
                <a:lnTo>
                  <a:pt x="501" y="283"/>
                </a:lnTo>
                <a:lnTo>
                  <a:pt x="493" y="282"/>
                </a:lnTo>
                <a:cubicBezTo>
                  <a:pt x="488" y="282"/>
                  <a:pt x="483" y="282"/>
                  <a:pt x="478" y="282"/>
                </a:cubicBezTo>
                <a:cubicBezTo>
                  <a:pt x="414" y="282"/>
                  <a:pt x="346" y="301"/>
                  <a:pt x="287" y="337"/>
                </a:cubicBezTo>
                <a:lnTo>
                  <a:pt x="282" y="340"/>
                </a:lnTo>
                <a:lnTo>
                  <a:pt x="277" y="337"/>
                </a:lnTo>
                <a:cubicBezTo>
                  <a:pt x="218" y="301"/>
                  <a:pt x="150" y="282"/>
                  <a:pt x="86" y="282"/>
                </a:cubicBezTo>
                <a:cubicBezTo>
                  <a:pt x="81" y="282"/>
                  <a:pt x="76" y="282"/>
                  <a:pt x="71" y="282"/>
                </a:cubicBezTo>
                <a:lnTo>
                  <a:pt x="63" y="283"/>
                </a:lnTo>
                <a:lnTo>
                  <a:pt x="63" y="5"/>
                </a:lnTo>
                <a:cubicBezTo>
                  <a:pt x="53" y="5"/>
                  <a:pt x="43" y="5"/>
                  <a:pt x="33" y="5"/>
                </a:cubicBezTo>
                <a:lnTo>
                  <a:pt x="33" y="302"/>
                </a:lnTo>
                <a:cubicBezTo>
                  <a:pt x="113" y="299"/>
                  <a:pt x="202" y="318"/>
                  <a:pt x="282" y="361"/>
                </a:cubicBezTo>
                <a:close/>
              </a:path>
            </a:pathLst>
          </a:custGeom>
          <a:solidFill>
            <a:srgbClr val="02B9E7"/>
          </a:solidFill>
          <a:ln>
            <a:noFill/>
          </a:ln>
        </p:spPr>
        <p:txBody>
          <a:bodyPr vert="horz" wrap="square" lIns="68549" tIns="34274" rIns="68549" bIns="34274" numCol="1" anchor="t" anchorCtr="0" compatLnSpc="1"/>
          <a:lstStyle/>
          <a:p>
            <a:endParaRPr lang="zh-CN" altLang="en-US" sz="1350"/>
          </a:p>
        </p:txBody>
      </p:sp>
      <p:sp>
        <p:nvSpPr>
          <p:cNvPr id="6" name="矩形 5"/>
          <p:cNvSpPr/>
          <p:nvPr/>
        </p:nvSpPr>
        <p:spPr>
          <a:xfrm>
            <a:off x="7229881" y="327684"/>
            <a:ext cx="2922104" cy="7066392"/>
          </a:xfrm>
          <a:prstGeom prst="rect">
            <a:avLst/>
          </a:prstGeom>
          <a:solidFill>
            <a:srgbClr val="02B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Box 26"/>
          <p:cNvSpPr txBox="1"/>
          <p:nvPr/>
        </p:nvSpPr>
        <p:spPr>
          <a:xfrm>
            <a:off x="10609990" y="8097091"/>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374275131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 calcmode="lin" valueType="num">
                                      <p:cBhvr>
                                        <p:cTn id="19" dur="500" fill="hold"/>
                                        <p:tgtEl>
                                          <p:spTgt spid="53"/>
                                        </p:tgtEl>
                                        <p:attrNameLst>
                                          <p:attrName>style.rotation</p:attrName>
                                        </p:attrNameLst>
                                      </p:cBhvr>
                                      <p:tavLst>
                                        <p:tav tm="0">
                                          <p:val>
                                            <p:fltVal val="90"/>
                                          </p:val>
                                        </p:tav>
                                        <p:tav tm="100000">
                                          <p:val>
                                            <p:fltVal val="0"/>
                                          </p:val>
                                        </p:tav>
                                      </p:tavLst>
                                    </p:anim>
                                    <p:animEffect transition="in" filter="fade">
                                      <p:cBhvr>
                                        <p:cTn id="20" dur="500"/>
                                        <p:tgtEl>
                                          <p:spTgt spid="53"/>
                                        </p:tgtEl>
                                      </p:cBhvr>
                                    </p:animEffect>
                                  </p:childTnLst>
                                </p:cTn>
                              </p:par>
                              <p:par>
                                <p:cTn id="21" presetID="8" presetClass="emph" presetSubtype="0" fill="hold" grpId="1" nodeType="withEffect">
                                  <p:stCondLst>
                                    <p:cond delay="0"/>
                                  </p:stCondLst>
                                  <p:childTnLst>
                                    <p:animRot by="21600000">
                                      <p:cBhvr>
                                        <p:cTn id="22" dur="500" fill="hold"/>
                                        <p:tgtEl>
                                          <p:spTgt spid="53"/>
                                        </p:tgtEl>
                                        <p:attrNameLst>
                                          <p:attrName>r</p:attrName>
                                        </p:attrNameLst>
                                      </p:cBhvr>
                                    </p:animRo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400" fill="hold"/>
                                        <p:tgtEl>
                                          <p:spTgt spid="44"/>
                                        </p:tgtEl>
                                        <p:attrNameLst>
                                          <p:attrName>ppt_w</p:attrName>
                                        </p:attrNameLst>
                                      </p:cBhvr>
                                      <p:tavLst>
                                        <p:tav tm="0">
                                          <p:val>
                                            <p:fltVal val="0"/>
                                          </p:val>
                                        </p:tav>
                                        <p:tav tm="100000">
                                          <p:val>
                                            <p:strVal val="#ppt_w"/>
                                          </p:val>
                                        </p:tav>
                                      </p:tavLst>
                                    </p:anim>
                                    <p:anim calcmode="lin" valueType="num">
                                      <p:cBhvr>
                                        <p:cTn id="27" dur="400" fill="hold"/>
                                        <p:tgtEl>
                                          <p:spTgt spid="44"/>
                                        </p:tgtEl>
                                        <p:attrNameLst>
                                          <p:attrName>ppt_h</p:attrName>
                                        </p:attrNameLst>
                                      </p:cBhvr>
                                      <p:tavLst>
                                        <p:tav tm="0">
                                          <p:val>
                                            <p:fltVal val="0"/>
                                          </p:val>
                                        </p:tav>
                                        <p:tav tm="100000">
                                          <p:val>
                                            <p:strVal val="#ppt_h"/>
                                          </p:val>
                                        </p:tav>
                                      </p:tavLst>
                                    </p:anim>
                                    <p:anim calcmode="lin" valueType="num">
                                      <p:cBhvr>
                                        <p:cTn id="28" dur="400" fill="hold"/>
                                        <p:tgtEl>
                                          <p:spTgt spid="44"/>
                                        </p:tgtEl>
                                        <p:attrNameLst>
                                          <p:attrName>style.rotation</p:attrName>
                                        </p:attrNameLst>
                                      </p:cBhvr>
                                      <p:tavLst>
                                        <p:tav tm="0">
                                          <p:val>
                                            <p:fltVal val="90"/>
                                          </p:val>
                                        </p:tav>
                                        <p:tav tm="100000">
                                          <p:val>
                                            <p:fltVal val="0"/>
                                          </p:val>
                                        </p:tav>
                                      </p:tavLst>
                                    </p:anim>
                                    <p:animEffect transition="in" filter="fade">
                                      <p:cBhvr>
                                        <p:cTn id="29" dur="400"/>
                                        <p:tgtEl>
                                          <p:spTgt spid="44"/>
                                        </p:tgtEl>
                                      </p:cBhvr>
                                    </p:animEffect>
                                  </p:childTnLst>
                                </p:cTn>
                              </p:par>
                            </p:childTnLst>
                          </p:cTn>
                        </p:par>
                        <p:par>
                          <p:cTn id="30" fill="hold">
                            <p:stCondLst>
                              <p:cond delay="19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by="(-#ppt_w*2)" calcmode="lin" valueType="num">
                                      <p:cBhvr rctx="PPT">
                                        <p:cTn id="33" dur="250" autoRev="1" fill="hold">
                                          <p:stCondLst>
                                            <p:cond delay="0"/>
                                          </p:stCondLst>
                                        </p:cTn>
                                        <p:tgtEl>
                                          <p:spTgt spid="43"/>
                                        </p:tgtEl>
                                        <p:attrNameLst>
                                          <p:attrName>ppt_w</p:attrName>
                                        </p:attrNameLst>
                                      </p:cBhvr>
                                    </p:anim>
                                    <p:anim by="(#ppt_w*0.50)" calcmode="lin" valueType="num">
                                      <p:cBhvr>
                                        <p:cTn id="34" dur="250" decel="50000" autoRev="1" fill="hold">
                                          <p:stCondLst>
                                            <p:cond delay="0"/>
                                          </p:stCondLst>
                                        </p:cTn>
                                        <p:tgtEl>
                                          <p:spTgt spid="43"/>
                                        </p:tgtEl>
                                        <p:attrNameLst>
                                          <p:attrName>ppt_x</p:attrName>
                                        </p:attrNameLst>
                                      </p:cBhvr>
                                    </p:anim>
                                    <p:anim from="(-#ppt_h/2)" to="(#ppt_y)" calcmode="lin" valueType="num">
                                      <p:cBhvr>
                                        <p:cTn id="35" dur="500" fill="hold">
                                          <p:stCondLst>
                                            <p:cond delay="0"/>
                                          </p:stCondLst>
                                        </p:cTn>
                                        <p:tgtEl>
                                          <p:spTgt spid="43"/>
                                        </p:tgtEl>
                                        <p:attrNameLst>
                                          <p:attrName>ppt_y</p:attrName>
                                        </p:attrNameLst>
                                      </p:cBhvr>
                                    </p:anim>
                                    <p:animRot by="21600000">
                                      <p:cBhvr>
                                        <p:cTn id="36" dur="500" fill="hold">
                                          <p:stCondLst>
                                            <p:cond delay="0"/>
                                          </p:stCondLst>
                                        </p:cTn>
                                        <p:tgtEl>
                                          <p:spTgt spid="43"/>
                                        </p:tgtEl>
                                        <p:attrNameLst>
                                          <p:attrName>r</p:attrName>
                                        </p:attrNameLst>
                                      </p:cBhvr>
                                    </p:animRot>
                                  </p:childTnLst>
                                </p:cTn>
                              </p:par>
                            </p:childTnLst>
                          </p:cTn>
                        </p:par>
                        <p:par>
                          <p:cTn id="37" fill="hold">
                            <p:stCondLst>
                              <p:cond delay="26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43" grpId="0"/>
      <p:bldP spid="44" grpId="0"/>
      <p:bldP spid="53" grpId="0" animBg="1"/>
      <p:bldP spid="53" grpId="1"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标题 1">
            <a:extLst>
              <a:ext uri="{FF2B5EF4-FFF2-40B4-BE49-F238E27FC236}">
                <a16:creationId xmlns:a16="http://schemas.microsoft.com/office/drawing/2014/main" id="{F99E1FC2-1B35-4FE8-8DCF-1B9497577DE2}"/>
              </a:ext>
            </a:extLst>
          </p:cNvPr>
          <p:cNvSpPr txBox="1">
            <a:spLocks/>
          </p:cNvSpPr>
          <p:nvPr/>
        </p:nvSpPr>
        <p:spPr>
          <a:xfrm>
            <a:off x="429509" y="1047212"/>
            <a:ext cx="8197957" cy="2602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2800" dirty="0">
                <a:latin typeface="楷体" panose="02010609060101010101" pitchFamily="49" charset="-122"/>
                <a:ea typeface="楷体" panose="02010609060101010101" pitchFamily="49" charset="-122"/>
              </a:rPr>
              <a:t>为什么需要云计算：</a:t>
            </a:r>
            <a:endParaRPr lang="en-US" altLang="zh-CN" sz="2800" dirty="0">
              <a:latin typeface="楷体" panose="02010609060101010101" pitchFamily="49" charset="-122"/>
              <a:ea typeface="楷体" panose="02010609060101010101" pitchFamily="49" charset="-122"/>
            </a:endParaRPr>
          </a:p>
          <a:p>
            <a:pPr indent="355600" algn="just"/>
            <a:r>
              <a:rPr lang="zh-CN" altLang="en-US" sz="2800" dirty="0">
                <a:latin typeface="楷体" panose="02010609060101010101" pitchFamily="49" charset="-122"/>
                <a:ea typeface="楷体" panose="02010609060101010101" pitchFamily="49" charset="-122"/>
              </a:rPr>
              <a:t>企业将资金用于其</a:t>
            </a:r>
            <a:r>
              <a:rPr lang="zh-CN" altLang="en-US" sz="2800" dirty="0">
                <a:solidFill>
                  <a:srgbClr val="FF0000"/>
                </a:solidFill>
                <a:latin typeface="楷体" panose="02010609060101010101" pitchFamily="49" charset="-122"/>
                <a:ea typeface="楷体" panose="02010609060101010101" pitchFamily="49" charset="-122"/>
              </a:rPr>
              <a:t>擅长</a:t>
            </a:r>
            <a:r>
              <a:rPr lang="zh-CN" altLang="en-US" sz="2800" dirty="0">
                <a:latin typeface="楷体" panose="02010609060101010101" pitchFamily="49" charset="-122"/>
                <a:ea typeface="楷体" panose="02010609060101010101" pitchFamily="49" charset="-122"/>
              </a:rPr>
              <a:t>的业务部门才是获取</a:t>
            </a:r>
            <a:r>
              <a:rPr lang="zh-CN" altLang="en-US" sz="2800" dirty="0">
                <a:solidFill>
                  <a:srgbClr val="FF0000"/>
                </a:solidFill>
                <a:latin typeface="楷体" panose="02010609060101010101" pitchFamily="49" charset="-122"/>
                <a:ea typeface="楷体" panose="02010609060101010101" pitchFamily="49" charset="-122"/>
              </a:rPr>
              <a:t>收益</a:t>
            </a:r>
            <a:r>
              <a:rPr lang="zh-CN" altLang="en-US" sz="2800" dirty="0">
                <a:latin typeface="楷体" panose="02010609060101010101" pitchFamily="49" charset="-122"/>
                <a:ea typeface="楷体" panose="02010609060101010101" pitchFamily="49" charset="-122"/>
              </a:rPr>
              <a:t>率的最佳方式。</a:t>
            </a:r>
            <a:endParaRPr lang="en-US" altLang="zh-CN" sz="2800" dirty="0">
              <a:latin typeface="楷体" panose="02010609060101010101" pitchFamily="49" charset="-122"/>
              <a:ea typeface="楷体" panose="02010609060101010101" pitchFamily="49" charset="-122"/>
            </a:endParaRPr>
          </a:p>
          <a:p>
            <a:pPr indent="355600" algn="just"/>
            <a:r>
              <a:rPr lang="zh-CN" altLang="en-US" sz="2800" dirty="0">
                <a:latin typeface="楷体" panose="02010609060101010101" pitchFamily="49" charset="-122"/>
                <a:ea typeface="楷体" panose="02010609060101010101" pitchFamily="49" charset="-122"/>
              </a:rPr>
              <a:t>在云计算时代，</a:t>
            </a:r>
            <a:r>
              <a:rPr lang="zh-CN" altLang="en-US" sz="2800" dirty="0">
                <a:solidFill>
                  <a:srgbClr val="FF0000"/>
                </a:solidFill>
                <a:latin typeface="楷体" panose="02010609060101010101" pitchFamily="49" charset="-122"/>
                <a:ea typeface="楷体" panose="02010609060101010101" pitchFamily="49" charset="-122"/>
              </a:rPr>
              <a:t>存储数据</a:t>
            </a:r>
            <a:r>
              <a:rPr lang="zh-CN" altLang="en-US" sz="2800" dirty="0">
                <a:latin typeface="楷体" panose="02010609060101010101" pitchFamily="49" charset="-122"/>
                <a:ea typeface="楷体" panose="02010609060101010101" pitchFamily="49" charset="-122"/>
              </a:rPr>
              <a:t>的最佳安全方式，还是让专业数据安全</a:t>
            </a:r>
            <a:r>
              <a:rPr lang="zh-CN" altLang="en-US" sz="2800" dirty="0">
                <a:solidFill>
                  <a:srgbClr val="FF0000"/>
                </a:solidFill>
                <a:latin typeface="楷体" panose="02010609060101010101" pitchFamily="49" charset="-122"/>
                <a:ea typeface="楷体" panose="02010609060101010101" pitchFamily="49" charset="-122"/>
              </a:rPr>
              <a:t>保障</a:t>
            </a:r>
            <a:r>
              <a:rPr lang="zh-CN" altLang="en-US" sz="2800" dirty="0">
                <a:latin typeface="楷体" panose="02010609060101010101" pitchFamily="49" charset="-122"/>
                <a:ea typeface="楷体" panose="02010609060101010101" pitchFamily="49" charset="-122"/>
              </a:rPr>
              <a:t>企业来管理企业数据，这样各个企业才能更好地将注意力集中在其核心业务上。</a:t>
            </a:r>
          </a:p>
        </p:txBody>
      </p:sp>
      <p:pic>
        <p:nvPicPr>
          <p:cNvPr id="10" name="图片 9">
            <a:extLst>
              <a:ext uri="{FF2B5EF4-FFF2-40B4-BE49-F238E27FC236}">
                <a16:creationId xmlns:a16="http://schemas.microsoft.com/office/drawing/2014/main" id="{8F18329F-EC04-46F4-A67E-67CCD3071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3992" y="3811872"/>
            <a:ext cx="6216015" cy="28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05998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06DBC4D8-4075-4A52-A27A-AC54665CAC2B}"/>
              </a:ext>
            </a:extLst>
          </p:cNvPr>
          <p:cNvSpPr>
            <a:spLocks noGrp="1" noChangeArrowheads="1"/>
          </p:cNvSpPr>
          <p:nvPr>
            <p:ph type="body" idx="4294967295"/>
          </p:nvPr>
        </p:nvSpPr>
        <p:spPr>
          <a:xfrm>
            <a:off x="179388" y="1341438"/>
            <a:ext cx="8785225" cy="4784725"/>
          </a:xfrm>
        </p:spPr>
        <p:txBody>
          <a:bodyPr/>
          <a:lstStyle/>
          <a:p>
            <a:pPr>
              <a:lnSpc>
                <a:spcPct val="100000"/>
              </a:lnSpc>
              <a:buFontTx/>
              <a:buNone/>
              <a:defRPr/>
            </a:pPr>
            <a:r>
              <a:rPr lang="zh-CN" altLang="en-US" dirty="0">
                <a:effectLst>
                  <a:outerShdw blurRad="38100" dist="38100" dir="2700000" algn="tl">
                    <a:srgbClr val="C0C0C0"/>
                  </a:outerShdw>
                </a:effectLst>
                <a:latin typeface="+mn-ea"/>
              </a:rPr>
              <a:t>一、云计算概述</a:t>
            </a:r>
            <a:endParaRPr lang="en-US" altLang="zh-CN" dirty="0">
              <a:effectLst>
                <a:outerShdw blurRad="38100" dist="38100" dir="2700000" algn="tl">
                  <a:srgbClr val="C0C0C0"/>
                </a:outerShdw>
              </a:effectLst>
              <a:latin typeface="+mn-ea"/>
            </a:endParaRPr>
          </a:p>
          <a:p>
            <a:pPr>
              <a:lnSpc>
                <a:spcPct val="100000"/>
              </a:lnSpc>
              <a:buFontTx/>
              <a:buNone/>
              <a:defRPr/>
            </a:pPr>
            <a:r>
              <a:rPr lang="zh-CN" altLang="en-US" sz="2800" dirty="0">
                <a:effectLst>
                  <a:outerShdw blurRad="38100" dist="38100" dir="2700000" algn="tl">
                    <a:srgbClr val="C0C0C0"/>
                  </a:outerShdw>
                </a:effectLst>
                <a:latin typeface="+mn-ea"/>
              </a:rPr>
              <a:t>   </a:t>
            </a:r>
            <a:r>
              <a:rPr lang="en-US" altLang="zh-CN" sz="2800" dirty="0">
                <a:effectLst>
                  <a:outerShdw blurRad="38100" dist="38100" dir="2700000" algn="tl">
                    <a:srgbClr val="C0C0C0"/>
                  </a:outerShdw>
                </a:effectLst>
                <a:latin typeface="+mn-ea"/>
              </a:rPr>
              <a:t>1</a:t>
            </a:r>
            <a:r>
              <a:rPr lang="zh-CN" altLang="en-US" sz="2800" dirty="0">
                <a:effectLst>
                  <a:outerShdw blurRad="38100" dist="38100" dir="2700000" algn="tl">
                    <a:srgbClr val="C0C0C0"/>
                  </a:outerShdw>
                </a:effectLst>
                <a:latin typeface="+mn-ea"/>
              </a:rPr>
              <a:t>、云计算简介</a:t>
            </a:r>
            <a:endParaRPr lang="en-US" altLang="zh-CN" sz="2800" dirty="0">
              <a:effectLst>
                <a:outerShdw blurRad="38100" dist="38100" dir="2700000" algn="tl">
                  <a:srgbClr val="C0C0C0"/>
                </a:outerShdw>
              </a:effectLst>
              <a:latin typeface="+mn-ea"/>
            </a:endParaRPr>
          </a:p>
          <a:p>
            <a:pPr>
              <a:lnSpc>
                <a:spcPct val="100000"/>
              </a:lnSpc>
              <a:buFontTx/>
              <a:buNone/>
              <a:defRPr/>
            </a:pPr>
            <a:r>
              <a:rPr lang="zh-CN" altLang="en-US" sz="2800" dirty="0">
                <a:effectLst>
                  <a:outerShdw blurRad="38100" dist="38100" dir="2700000" algn="tl">
                    <a:srgbClr val="C0C0C0"/>
                  </a:outerShdw>
                </a:effectLst>
                <a:latin typeface="+mn-ea"/>
              </a:rPr>
              <a:t>      云计算是</a:t>
            </a:r>
            <a:r>
              <a:rPr lang="zh-CN" altLang="en-US" sz="2800" dirty="0">
                <a:solidFill>
                  <a:srgbClr val="FF0000"/>
                </a:solidFill>
                <a:effectLst>
                  <a:outerShdw blurRad="38100" dist="38100" dir="2700000" algn="tl">
                    <a:srgbClr val="C0C0C0"/>
                  </a:outerShdw>
                </a:effectLst>
                <a:latin typeface="+mn-ea"/>
              </a:rPr>
              <a:t>网格计算</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分布式计算</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并行计算</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效用计算</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网络存储</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虚拟化</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负载均衡</a:t>
            </a:r>
            <a:r>
              <a:rPr lang="zh-CN" altLang="en-US" sz="2800" dirty="0">
                <a:effectLst>
                  <a:outerShdw blurRad="38100" dist="38100" dir="2700000" algn="tl">
                    <a:srgbClr val="C0C0C0"/>
                  </a:outerShdw>
                </a:effectLst>
                <a:latin typeface="+mn-ea"/>
              </a:rPr>
              <a:t>等传统</a:t>
            </a:r>
            <a:r>
              <a:rPr lang="zh-CN" altLang="en-US" sz="2800" dirty="0">
                <a:solidFill>
                  <a:srgbClr val="FF0000"/>
                </a:solidFill>
                <a:effectLst>
                  <a:outerShdw blurRad="38100" dist="38100" dir="2700000" algn="tl">
                    <a:srgbClr val="C0C0C0"/>
                  </a:outerShdw>
                </a:effectLst>
                <a:latin typeface="+mn-ea"/>
              </a:rPr>
              <a:t>计算机</a:t>
            </a:r>
            <a:r>
              <a:rPr lang="zh-CN" altLang="en-US" sz="2800" dirty="0">
                <a:effectLst>
                  <a:outerShdw blurRad="38100" dist="38100" dir="2700000" algn="tl">
                    <a:srgbClr val="C0C0C0"/>
                  </a:outerShdw>
                </a:effectLst>
                <a:latin typeface="+mn-ea"/>
              </a:rPr>
              <a:t>和</a:t>
            </a:r>
            <a:r>
              <a:rPr lang="zh-CN" altLang="en-US" sz="2800" dirty="0">
                <a:solidFill>
                  <a:srgbClr val="FF0000"/>
                </a:solidFill>
                <a:effectLst>
                  <a:outerShdw blurRad="38100" dist="38100" dir="2700000" algn="tl">
                    <a:srgbClr val="C0C0C0"/>
                  </a:outerShdw>
                </a:effectLst>
                <a:latin typeface="+mn-ea"/>
              </a:rPr>
              <a:t>网络</a:t>
            </a:r>
            <a:r>
              <a:rPr lang="zh-CN" altLang="en-US" sz="2800" dirty="0">
                <a:effectLst>
                  <a:outerShdw blurRad="38100" dist="38100" dir="2700000" algn="tl">
                    <a:srgbClr val="C0C0C0"/>
                  </a:outerShdw>
                </a:effectLst>
                <a:latin typeface="+mn-ea"/>
              </a:rPr>
              <a:t>技术发展融合的产物。</a:t>
            </a:r>
            <a:endParaRPr lang="en-US" altLang="zh-CN" sz="2800" dirty="0">
              <a:effectLst>
                <a:outerShdw blurRad="38100" dist="38100" dir="2700000" algn="tl">
                  <a:srgbClr val="C0C0C0"/>
                </a:outerShdw>
              </a:effectLst>
              <a:latin typeface="+mn-ea"/>
            </a:endParaRPr>
          </a:p>
          <a:p>
            <a:pPr>
              <a:lnSpc>
                <a:spcPct val="100000"/>
              </a:lnSpc>
              <a:buFontTx/>
              <a:buNone/>
              <a:defRPr/>
            </a:pPr>
            <a:r>
              <a:rPr lang="zh-CN" altLang="en-US" sz="2800" dirty="0">
                <a:effectLst>
                  <a:outerShdw blurRad="38100" dist="38100" dir="2700000" algn="tl">
                    <a:srgbClr val="C0C0C0"/>
                  </a:outerShdw>
                </a:effectLst>
                <a:latin typeface="+mn-ea"/>
              </a:rPr>
              <a:t>      美国</a:t>
            </a:r>
            <a:r>
              <a:rPr lang="en-US" altLang="zh-CN" sz="2800" dirty="0">
                <a:effectLst>
                  <a:outerShdw blurRad="38100" dist="38100" dir="2700000" algn="tl">
                    <a:srgbClr val="C0C0C0"/>
                  </a:outerShdw>
                </a:effectLst>
              </a:rPr>
              <a:t>NIST</a:t>
            </a:r>
            <a:r>
              <a:rPr lang="zh-CN" altLang="en-US" sz="2800" dirty="0">
                <a:effectLst>
                  <a:outerShdw blurRad="38100" dist="38100" dir="2700000" algn="tl">
                    <a:srgbClr val="C0C0C0"/>
                  </a:outerShdw>
                </a:effectLst>
                <a:latin typeface="+mn-ea"/>
              </a:rPr>
              <a:t>对云计算的定义是：云计算是一种按使用</a:t>
            </a:r>
            <a:r>
              <a:rPr lang="zh-CN" altLang="en-US" sz="2800" dirty="0">
                <a:solidFill>
                  <a:srgbClr val="FF0000"/>
                </a:solidFill>
                <a:effectLst>
                  <a:outerShdw blurRad="38100" dist="38100" dir="2700000" algn="tl">
                    <a:srgbClr val="C0C0C0"/>
                  </a:outerShdw>
                </a:effectLst>
                <a:latin typeface="+mn-ea"/>
              </a:rPr>
              <a:t>计费</a:t>
            </a:r>
            <a:r>
              <a:rPr lang="zh-CN" altLang="en-US" sz="2800" dirty="0">
                <a:effectLst>
                  <a:outerShdw blurRad="38100" dist="38100" dir="2700000" algn="tl">
                    <a:srgbClr val="C0C0C0"/>
                  </a:outerShdw>
                </a:effectLst>
                <a:latin typeface="+mn-ea"/>
              </a:rPr>
              <a:t>模型，提供对可安装且可靠的</a:t>
            </a:r>
            <a:r>
              <a:rPr lang="zh-CN" altLang="en-US" sz="2800" dirty="0">
                <a:solidFill>
                  <a:srgbClr val="FF0000"/>
                </a:solidFill>
                <a:effectLst>
                  <a:outerShdw blurRad="38100" dist="38100" dir="2700000" algn="tl">
                    <a:srgbClr val="C0C0C0"/>
                  </a:outerShdw>
                </a:effectLst>
                <a:latin typeface="+mn-ea"/>
              </a:rPr>
              <a:t>计算资源共享池，</a:t>
            </a:r>
            <a:r>
              <a:rPr lang="zh-CN" altLang="en-US" sz="2800" dirty="0">
                <a:effectLst>
                  <a:outerShdw blurRad="38100" dist="38100" dir="2700000" algn="tl">
                    <a:srgbClr val="C0C0C0"/>
                  </a:outerShdw>
                </a:effectLst>
                <a:latin typeface="+mn-ea"/>
              </a:rPr>
              <a:t>进行方便、按需的网络访问服务，如网络、服务器、存储、应用、服务等。这些资源能够</a:t>
            </a:r>
            <a:r>
              <a:rPr lang="zh-CN" altLang="en-US" sz="2800" dirty="0">
                <a:solidFill>
                  <a:srgbClr val="FF0000"/>
                </a:solidFill>
                <a:effectLst>
                  <a:outerShdw blurRad="38100" dist="38100" dir="2700000" algn="tl">
                    <a:srgbClr val="C0C0C0"/>
                  </a:outerShdw>
                </a:effectLst>
                <a:latin typeface="+mn-ea"/>
              </a:rPr>
              <a:t>快速</a:t>
            </a:r>
            <a:r>
              <a:rPr lang="zh-CN" altLang="en-US" sz="2800" dirty="0">
                <a:effectLst>
                  <a:outerShdw blurRad="38100" dist="38100" dir="2700000" algn="tl">
                    <a:srgbClr val="C0C0C0"/>
                  </a:outerShdw>
                </a:effectLst>
                <a:latin typeface="+mn-ea"/>
              </a:rPr>
              <a:t>地供给和发布，仅需要</a:t>
            </a:r>
            <a:r>
              <a:rPr lang="zh-CN" altLang="en-US" sz="2800" dirty="0">
                <a:solidFill>
                  <a:srgbClr val="FF0000"/>
                </a:solidFill>
                <a:effectLst>
                  <a:outerShdw blurRad="38100" dist="38100" dir="2700000" algn="tl">
                    <a:srgbClr val="C0C0C0"/>
                  </a:outerShdw>
                </a:effectLst>
                <a:latin typeface="+mn-ea"/>
              </a:rPr>
              <a:t>最少</a:t>
            </a:r>
            <a:r>
              <a:rPr lang="zh-CN" altLang="en-US" sz="2800" dirty="0">
                <a:effectLst>
                  <a:outerShdw blurRad="38100" dist="38100" dir="2700000" algn="tl">
                    <a:srgbClr val="C0C0C0"/>
                  </a:outerShdw>
                </a:effectLst>
                <a:latin typeface="+mn-ea"/>
              </a:rPr>
              <a:t>的用户管理和服务供应商间</a:t>
            </a:r>
            <a:r>
              <a:rPr lang="zh-CN" altLang="en-US" sz="2800" dirty="0">
                <a:solidFill>
                  <a:srgbClr val="FF0000"/>
                </a:solidFill>
                <a:effectLst>
                  <a:outerShdw blurRad="38100" dist="38100" dir="2700000" algn="tl">
                    <a:srgbClr val="C0C0C0"/>
                  </a:outerShdw>
                </a:effectLst>
                <a:latin typeface="+mn-ea"/>
              </a:rPr>
              <a:t>交互</a:t>
            </a:r>
            <a:r>
              <a:rPr lang="zh-CN" altLang="en-US" sz="2800" dirty="0">
                <a:effectLst>
                  <a:outerShdw blurRad="38100" dist="38100" dir="2700000" algn="tl">
                    <a:srgbClr val="C0C0C0"/>
                  </a:outerShdw>
                </a:effectLst>
                <a:latin typeface="+mn-ea"/>
              </a:rPr>
              <a:t>。</a:t>
            </a:r>
          </a:p>
        </p:txBody>
      </p:sp>
      <p:grpSp>
        <p:nvGrpSpPr>
          <p:cNvPr id="4" name="组合 3">
            <a:extLst>
              <a:ext uri="{FF2B5EF4-FFF2-40B4-BE49-F238E27FC236}">
                <a16:creationId xmlns:a16="http://schemas.microsoft.com/office/drawing/2014/main" id="{91F72CB3-9670-4F1E-A2BD-03BFBC4F6902}"/>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8E73EE8C-3020-4C18-9983-09EB5363B12D}"/>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B1D48B5D-8819-445C-BF7C-8B207F3BCC49}"/>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7F88BACF-1216-4AB3-A188-73E10ECAE3EF}"/>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7EC4C821-3E5C-42E0-9645-1B26FF35C846}"/>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animEffect transition="in" filter="wipe(up)">
                                      <p:cBhvr>
                                        <p:cTn id="11" dur="500"/>
                                        <p:tgtEl>
                                          <p:spTgt spid="28675">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animEffect transition="in" filter="wipe(up)">
                                      <p:cBhvr>
                                        <p:cTn id="15" dur="500"/>
                                        <p:tgtEl>
                                          <p:spTgt spid="2867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8675">
                                            <p:txEl>
                                              <p:pRg st="3" end="3"/>
                                            </p:txEl>
                                          </p:spTgt>
                                        </p:tgtEl>
                                        <p:attrNameLst>
                                          <p:attrName>style.visibility</p:attrName>
                                        </p:attrNameLst>
                                      </p:cBhvr>
                                      <p:to>
                                        <p:strVal val="visible"/>
                                      </p:to>
                                    </p:set>
                                    <p:animEffect transition="in" filter="wipe(up)">
                                      <p:cBhvr>
                                        <p:cTn id="20" dur="5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Rectangle 3">
            <a:extLst>
              <a:ext uri="{FF2B5EF4-FFF2-40B4-BE49-F238E27FC236}">
                <a16:creationId xmlns:a16="http://schemas.microsoft.com/office/drawing/2014/main" id="{8B1F368B-2E5D-4718-9465-A3E7727F58F5}"/>
              </a:ext>
            </a:extLst>
          </p:cNvPr>
          <p:cNvSpPr txBox="1">
            <a:spLocks noRot="1" noChangeArrowheads="1"/>
          </p:cNvSpPr>
          <p:nvPr/>
        </p:nvSpPr>
        <p:spPr>
          <a:xfrm>
            <a:off x="327025" y="933018"/>
            <a:ext cx="8534400" cy="1046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单租户到多租户</a:t>
            </a:r>
          </a:p>
          <a:p>
            <a:pPr>
              <a:lnSpc>
                <a:spcPct val="100000"/>
              </a:lnSpc>
            </a:pPr>
            <a:r>
              <a:rPr lang="zh-CN" altLang="en-US" dirty="0"/>
              <a:t>数据和服务外包</a:t>
            </a:r>
          </a:p>
        </p:txBody>
      </p:sp>
      <p:pic>
        <p:nvPicPr>
          <p:cNvPr id="11" name="Picture 4" descr="20070914_07fcacc55f6cd7bdb4d3o6iD2GUphNST">
            <a:hlinkClick r:id="rId2"/>
            <a:extLst>
              <a:ext uri="{FF2B5EF4-FFF2-40B4-BE49-F238E27FC236}">
                <a16:creationId xmlns:a16="http://schemas.microsoft.com/office/drawing/2014/main" id="{799D8508-475F-49DC-BD93-A61906896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07788"/>
            <a:ext cx="312420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1184296362_2">
            <a:hlinkClick r:id="rId4"/>
            <a:extLst>
              <a:ext uri="{FF2B5EF4-FFF2-40B4-BE49-F238E27FC236}">
                <a16:creationId xmlns:a16="http://schemas.microsoft.com/office/drawing/2014/main" id="{FC2B76F3-975B-46D1-837A-7A6503BA9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425" y="1750588"/>
            <a:ext cx="3048000"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6">
            <a:extLst>
              <a:ext uri="{FF2B5EF4-FFF2-40B4-BE49-F238E27FC236}">
                <a16:creationId xmlns:a16="http://schemas.microsoft.com/office/drawing/2014/main" id="{E251CA5B-9D3F-47EF-8A25-DB22205BD876}"/>
              </a:ext>
            </a:extLst>
          </p:cNvPr>
          <p:cNvSpPr>
            <a:spLocks noChangeArrowheads="1"/>
          </p:cNvSpPr>
          <p:nvPr/>
        </p:nvSpPr>
        <p:spPr bwMode="auto">
          <a:xfrm>
            <a:off x="3451225" y="3274588"/>
            <a:ext cx="2057400" cy="1219200"/>
          </a:xfrm>
          <a:prstGeom prst="rightArrow">
            <a:avLst>
              <a:gd name="adj1" fmla="val 50000"/>
              <a:gd name="adj2" fmla="val 42164"/>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a:p>
        </p:txBody>
      </p:sp>
    </p:spTree>
    <p:extLst>
      <p:ext uri="{BB962C8B-B14F-4D97-AF65-F5344CB8AC3E}">
        <p14:creationId xmlns:p14="http://schemas.microsoft.com/office/powerpoint/2010/main" val="1442766326"/>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wipe(up)">
                                      <p:cBhvr>
                                        <p:cTn id="24"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4" name="Rectangle 3">
            <a:extLst>
              <a:ext uri="{FF2B5EF4-FFF2-40B4-BE49-F238E27FC236}">
                <a16:creationId xmlns:a16="http://schemas.microsoft.com/office/drawing/2014/main" id="{D710C0B4-CBE3-49AD-8FF7-4D3F4E6D0951}"/>
              </a:ext>
            </a:extLst>
          </p:cNvPr>
          <p:cNvSpPr txBox="1">
            <a:spLocks noRot="1" noChangeArrowheads="1"/>
          </p:cNvSpPr>
          <p:nvPr/>
        </p:nvSpPr>
        <p:spPr>
          <a:xfrm>
            <a:off x="345633" y="1092200"/>
            <a:ext cx="8534400" cy="114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计算和服务</a:t>
            </a:r>
            <a:r>
              <a:rPr lang="zh-CN" altLang="en-US" dirty="0">
                <a:solidFill>
                  <a:schemeClr val="tx2"/>
                </a:solidFill>
              </a:rPr>
              <a:t>虚拟化</a:t>
            </a:r>
          </a:p>
          <a:p>
            <a:r>
              <a:rPr lang="zh-CN" altLang="en-US" dirty="0"/>
              <a:t>大规模数据</a:t>
            </a:r>
            <a:r>
              <a:rPr lang="zh-CN" altLang="en-US" dirty="0">
                <a:solidFill>
                  <a:schemeClr val="hlink"/>
                </a:solidFill>
              </a:rPr>
              <a:t>并行处理</a:t>
            </a:r>
          </a:p>
        </p:txBody>
      </p:sp>
      <p:grpSp>
        <p:nvGrpSpPr>
          <p:cNvPr id="3" name="组合 2">
            <a:extLst>
              <a:ext uri="{FF2B5EF4-FFF2-40B4-BE49-F238E27FC236}">
                <a16:creationId xmlns:a16="http://schemas.microsoft.com/office/drawing/2014/main" id="{D7CB087C-6859-43E7-B180-A6B2F1859C90}"/>
              </a:ext>
            </a:extLst>
          </p:cNvPr>
          <p:cNvGrpSpPr/>
          <p:nvPr/>
        </p:nvGrpSpPr>
        <p:grpSpPr>
          <a:xfrm>
            <a:off x="304800" y="2362200"/>
            <a:ext cx="4000500" cy="4000500"/>
            <a:chOff x="304800" y="2362200"/>
            <a:chExt cx="4000500" cy="4000500"/>
          </a:xfrm>
        </p:grpSpPr>
        <p:pic>
          <p:nvPicPr>
            <p:cNvPr id="15" name="Picture 16" descr="MCj04325910000[1]">
              <a:extLst>
                <a:ext uri="{FF2B5EF4-FFF2-40B4-BE49-F238E27FC236}">
                  <a16:creationId xmlns:a16="http://schemas.microsoft.com/office/drawing/2014/main" id="{6726A5B5-C08F-4737-8E2D-0DAB616B6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40005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B618E7FF-08FE-49EE-BB2D-2DBC9573722F}"/>
                </a:ext>
              </a:extLst>
            </p:cNvPr>
            <p:cNvGrpSpPr/>
            <p:nvPr/>
          </p:nvGrpSpPr>
          <p:grpSpPr>
            <a:xfrm>
              <a:off x="692150" y="2862263"/>
              <a:ext cx="3470275" cy="2641600"/>
              <a:chOff x="692150" y="2862263"/>
              <a:chExt cx="3470275" cy="2641600"/>
            </a:xfrm>
          </p:grpSpPr>
          <p:sp>
            <p:nvSpPr>
              <p:cNvPr id="16" name="Text Box 18">
                <a:extLst>
                  <a:ext uri="{FF2B5EF4-FFF2-40B4-BE49-F238E27FC236}">
                    <a16:creationId xmlns:a16="http://schemas.microsoft.com/office/drawing/2014/main" id="{B323483A-449A-4BA3-995C-AA00B36CDD8F}"/>
                  </a:ext>
                </a:extLst>
              </p:cNvPr>
              <p:cNvSpPr txBox="1">
                <a:spLocks noChangeArrowheads="1"/>
              </p:cNvSpPr>
              <p:nvPr/>
            </p:nvSpPr>
            <p:spPr bwMode="auto">
              <a:xfrm>
                <a:off x="1876425" y="2862263"/>
                <a:ext cx="9842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b="1"/>
                  <a:t>云计算资源池</a:t>
                </a:r>
              </a:p>
            </p:txBody>
          </p:sp>
          <p:grpSp>
            <p:nvGrpSpPr>
              <p:cNvPr id="17" name="组合 106">
                <a:extLst>
                  <a:ext uri="{FF2B5EF4-FFF2-40B4-BE49-F238E27FC236}">
                    <a16:creationId xmlns:a16="http://schemas.microsoft.com/office/drawing/2014/main" id="{52185D72-3252-44E7-BF97-32F96915FE50}"/>
                  </a:ext>
                </a:extLst>
              </p:cNvPr>
              <p:cNvGrpSpPr>
                <a:grpSpLocks/>
              </p:cNvGrpSpPr>
              <p:nvPr/>
            </p:nvGrpSpPr>
            <p:grpSpPr bwMode="auto">
              <a:xfrm>
                <a:off x="977900" y="4505325"/>
                <a:ext cx="1295400" cy="720725"/>
                <a:chOff x="36512" y="4986339"/>
                <a:chExt cx="1968500" cy="990600"/>
              </a:xfrm>
            </p:grpSpPr>
            <p:sp>
              <p:nvSpPr>
                <p:cNvPr id="18" name="AutoShape 2">
                  <a:extLst>
                    <a:ext uri="{FF2B5EF4-FFF2-40B4-BE49-F238E27FC236}">
                      <a16:creationId xmlns:a16="http://schemas.microsoft.com/office/drawing/2014/main" id="{719E7474-E787-4787-B157-37A6336DBF8D}"/>
                    </a:ext>
                  </a:extLst>
                </p:cNvPr>
                <p:cNvSpPr>
                  <a:spLocks noChangeArrowheads="1"/>
                </p:cNvSpPr>
                <p:nvPr/>
              </p:nvSpPr>
              <p:spPr bwMode="auto">
                <a:xfrm>
                  <a:off x="36512" y="4986339"/>
                  <a:ext cx="1968500" cy="990600"/>
                </a:xfrm>
                <a:prstGeom prst="roundRect">
                  <a:avLst>
                    <a:gd name="adj" fmla="val 16667"/>
                  </a:avLst>
                </a:prstGeom>
                <a:solidFill>
                  <a:schemeClr val="accent1"/>
                </a:solidFill>
                <a:ln w="19050">
                  <a:solidFill>
                    <a:schemeClr val="tx2"/>
                  </a:solidFill>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sp>
              <p:nvSpPr>
                <p:cNvPr id="19" name="AutoShape 52">
                  <a:extLst>
                    <a:ext uri="{FF2B5EF4-FFF2-40B4-BE49-F238E27FC236}">
                      <a16:creationId xmlns:a16="http://schemas.microsoft.com/office/drawing/2014/main" id="{83BCBBF1-9136-473F-9E9E-75298181387B}"/>
                    </a:ext>
                  </a:extLst>
                </p:cNvPr>
                <p:cNvSpPr>
                  <a:spLocks noChangeArrowheads="1"/>
                </p:cNvSpPr>
                <p:nvPr/>
              </p:nvSpPr>
              <p:spPr bwMode="auto">
                <a:xfrm>
                  <a:off x="1189628" y="5099800"/>
                  <a:ext cx="615157" cy="763678"/>
                </a:xfrm>
                <a:prstGeom prst="can">
                  <a:avLst>
                    <a:gd name="adj" fmla="val 31008"/>
                  </a:avLst>
                </a:prstGeom>
                <a:gradFill rotWithShape="1">
                  <a:gsLst>
                    <a:gs pos="0">
                      <a:schemeClr val="tx2">
                        <a:gamma/>
                        <a:shade val="46275"/>
                        <a:invGamma/>
                      </a:schemeClr>
                    </a:gs>
                    <a:gs pos="50000">
                      <a:schemeClr val="tx2"/>
                    </a:gs>
                    <a:gs pos="100000">
                      <a:schemeClr val="tx2">
                        <a:gamma/>
                        <a:shade val="46275"/>
                        <a:invGamma/>
                      </a:schemeClr>
                    </a:gs>
                  </a:gsLst>
                  <a:lin ang="0" scaled="1"/>
                </a:gradFill>
                <a:ln w="9525">
                  <a:solidFill>
                    <a:schemeClr val="tx2"/>
                  </a:solidFill>
                  <a:round/>
                </a:ln>
                <a:effectLst/>
              </p:spPr>
              <p:txBody>
                <a:bodyPr wrap="none" lIns="0" tIns="0" rIns="0" bIns="0" anchor="ctr"/>
                <a:lstStyle/>
                <a:p>
                  <a:pPr algn="ctr">
                    <a:buFontTx/>
                    <a:buNone/>
                    <a:defRPr/>
                  </a:pPr>
                  <a:endParaRPr lang="zh-CN" altLang="en-US"/>
                </a:p>
              </p:txBody>
            </p:sp>
            <p:sp>
              <p:nvSpPr>
                <p:cNvPr id="20" name="AutoShape 53">
                  <a:extLst>
                    <a:ext uri="{FF2B5EF4-FFF2-40B4-BE49-F238E27FC236}">
                      <a16:creationId xmlns:a16="http://schemas.microsoft.com/office/drawing/2014/main" id="{805B40A4-DA62-4C85-99FA-BD4256DC8AFB}"/>
                    </a:ext>
                  </a:extLst>
                </p:cNvPr>
                <p:cNvSpPr>
                  <a:spLocks noChangeArrowheads="1"/>
                </p:cNvSpPr>
                <p:nvPr/>
              </p:nvSpPr>
              <p:spPr bwMode="auto">
                <a:xfrm>
                  <a:off x="239152" y="5099800"/>
                  <a:ext cx="612744" cy="763678"/>
                </a:xfrm>
                <a:prstGeom prst="can">
                  <a:avLst>
                    <a:gd name="adj" fmla="val 31008"/>
                  </a:avLst>
                </a:prstGeom>
                <a:gradFill rotWithShape="1">
                  <a:gsLst>
                    <a:gs pos="0">
                      <a:schemeClr val="tx2">
                        <a:gamma/>
                        <a:shade val="46275"/>
                        <a:invGamma/>
                      </a:schemeClr>
                    </a:gs>
                    <a:gs pos="50000">
                      <a:schemeClr val="tx2"/>
                    </a:gs>
                    <a:gs pos="100000">
                      <a:schemeClr val="tx2">
                        <a:gamma/>
                        <a:shade val="46275"/>
                        <a:invGamma/>
                      </a:schemeClr>
                    </a:gs>
                  </a:gsLst>
                  <a:lin ang="0" scaled="1"/>
                </a:gradFill>
                <a:ln w="9525">
                  <a:solidFill>
                    <a:schemeClr val="tx2"/>
                  </a:solidFill>
                  <a:round/>
                </a:ln>
                <a:effectLst/>
              </p:spPr>
              <p:txBody>
                <a:bodyPr wrap="none" lIns="0" tIns="0" rIns="0" bIns="0" anchor="ctr"/>
                <a:lstStyle/>
                <a:p>
                  <a:pPr algn="ctr">
                    <a:buFontTx/>
                    <a:buNone/>
                    <a:defRPr/>
                  </a:pPr>
                  <a:endParaRPr lang="zh-CN" altLang="en-US"/>
                </a:p>
              </p:txBody>
            </p:sp>
            <p:sp>
              <p:nvSpPr>
                <p:cNvPr id="21" name="Line 54">
                  <a:extLst>
                    <a:ext uri="{FF2B5EF4-FFF2-40B4-BE49-F238E27FC236}">
                      <a16:creationId xmlns:a16="http://schemas.microsoft.com/office/drawing/2014/main" id="{F9D72D3E-A0A8-48DC-BA68-B4F9B3FACC6B}"/>
                    </a:ext>
                  </a:extLst>
                </p:cNvPr>
                <p:cNvSpPr>
                  <a:spLocks noChangeShapeType="1"/>
                </p:cNvSpPr>
                <p:nvPr/>
              </p:nvSpPr>
              <p:spPr bwMode="auto">
                <a:xfrm>
                  <a:off x="1025525" y="5091114"/>
                  <a:ext cx="0" cy="779462"/>
                </a:xfrm>
                <a:prstGeom prst="line">
                  <a:avLst/>
                </a:prstGeom>
                <a:noFill/>
                <a:ln w="19050" cap="rnd">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56">
                <a:extLst>
                  <a:ext uri="{FF2B5EF4-FFF2-40B4-BE49-F238E27FC236}">
                    <a16:creationId xmlns:a16="http://schemas.microsoft.com/office/drawing/2014/main" id="{B76CE943-F31D-4BFE-8C81-36B6A35C9E0F}"/>
                  </a:ext>
                </a:extLst>
              </p:cNvPr>
              <p:cNvSpPr txBox="1">
                <a:spLocks noChangeArrowheads="1"/>
              </p:cNvSpPr>
              <p:nvPr/>
            </p:nvSpPr>
            <p:spPr bwMode="auto">
              <a:xfrm>
                <a:off x="692150" y="5291138"/>
                <a:ext cx="20415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400" b="1"/>
                  <a:t>存储能力</a:t>
                </a:r>
              </a:p>
            </p:txBody>
          </p:sp>
          <p:grpSp>
            <p:nvGrpSpPr>
              <p:cNvPr id="23" name="组合 108">
                <a:extLst>
                  <a:ext uri="{FF2B5EF4-FFF2-40B4-BE49-F238E27FC236}">
                    <a16:creationId xmlns:a16="http://schemas.microsoft.com/office/drawing/2014/main" id="{21A9DFC9-3D12-4677-AFA6-D786ABB8CFD6}"/>
                  </a:ext>
                </a:extLst>
              </p:cNvPr>
              <p:cNvGrpSpPr>
                <a:grpSpLocks/>
              </p:cNvGrpSpPr>
              <p:nvPr/>
            </p:nvGrpSpPr>
            <p:grpSpPr bwMode="auto">
              <a:xfrm>
                <a:off x="2549525" y="4505325"/>
                <a:ext cx="1295400" cy="720725"/>
                <a:chOff x="2216150" y="4978401"/>
                <a:chExt cx="1968500" cy="990600"/>
              </a:xfrm>
            </p:grpSpPr>
            <p:sp>
              <p:nvSpPr>
                <p:cNvPr id="24" name="AutoShape 58">
                  <a:extLst>
                    <a:ext uri="{FF2B5EF4-FFF2-40B4-BE49-F238E27FC236}">
                      <a16:creationId xmlns:a16="http://schemas.microsoft.com/office/drawing/2014/main" id="{88F13DA5-C4B2-4FBD-A329-9046236EF2F3}"/>
                    </a:ext>
                  </a:extLst>
                </p:cNvPr>
                <p:cNvSpPr>
                  <a:spLocks noChangeArrowheads="1"/>
                </p:cNvSpPr>
                <p:nvPr/>
              </p:nvSpPr>
              <p:spPr bwMode="auto">
                <a:xfrm>
                  <a:off x="2216150" y="4978401"/>
                  <a:ext cx="1968500" cy="990600"/>
                </a:xfrm>
                <a:prstGeom prst="roundRect">
                  <a:avLst>
                    <a:gd name="adj" fmla="val 16667"/>
                  </a:avLst>
                </a:prstGeom>
                <a:solidFill>
                  <a:schemeClr val="accent1"/>
                </a:solidFill>
                <a:ln w="19050">
                  <a:solidFill>
                    <a:schemeClr val="tx2"/>
                  </a:solidFill>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pic>
              <p:nvPicPr>
                <p:cNvPr id="25" name="Picture 59" descr="MCj04348280000[1]">
                  <a:extLst>
                    <a:ext uri="{FF2B5EF4-FFF2-40B4-BE49-F238E27FC236}">
                      <a16:creationId xmlns:a16="http://schemas.microsoft.com/office/drawing/2014/main" id="{B3DB9A2A-9B75-4644-B6B8-EFD731068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44" y="501493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Text Box 63">
                <a:extLst>
                  <a:ext uri="{FF2B5EF4-FFF2-40B4-BE49-F238E27FC236}">
                    <a16:creationId xmlns:a16="http://schemas.microsoft.com/office/drawing/2014/main" id="{770CD8DD-864E-47F5-87BE-8722421BD35E}"/>
                  </a:ext>
                </a:extLst>
              </p:cNvPr>
              <p:cNvSpPr txBox="1">
                <a:spLocks noChangeArrowheads="1"/>
              </p:cNvSpPr>
              <p:nvPr/>
            </p:nvSpPr>
            <p:spPr bwMode="auto">
              <a:xfrm>
                <a:off x="2120900" y="5291138"/>
                <a:ext cx="20415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en-US" altLang="zh-CN" sz="1400" b="1"/>
                  <a:t>   </a:t>
                </a:r>
                <a:r>
                  <a:rPr lang="zh-CN" altLang="en-US" sz="1400" b="1"/>
                  <a:t>监控管理</a:t>
                </a:r>
              </a:p>
            </p:txBody>
          </p:sp>
          <p:sp>
            <p:nvSpPr>
              <p:cNvPr id="27" name="AutoShape 95">
                <a:extLst>
                  <a:ext uri="{FF2B5EF4-FFF2-40B4-BE49-F238E27FC236}">
                    <a16:creationId xmlns:a16="http://schemas.microsoft.com/office/drawing/2014/main" id="{F2A3D3C7-F11D-47D9-A543-2AA252B27E97}"/>
                  </a:ext>
                </a:extLst>
              </p:cNvPr>
              <p:cNvSpPr>
                <a:spLocks noChangeArrowheads="1"/>
              </p:cNvSpPr>
              <p:nvPr/>
            </p:nvSpPr>
            <p:spPr bwMode="auto">
              <a:xfrm>
                <a:off x="1549400" y="3505200"/>
                <a:ext cx="1474788" cy="731838"/>
              </a:xfrm>
              <a:prstGeom prst="roundRect">
                <a:avLst>
                  <a:gd name="adj" fmla="val 16667"/>
                </a:avLst>
              </a:prstGeom>
              <a:solidFill>
                <a:schemeClr val="accent1"/>
              </a:solidFill>
              <a:ln w="19050">
                <a:solidFill>
                  <a:schemeClr val="tx2"/>
                </a:solidFill>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28" name="Group 96">
                <a:extLst>
                  <a:ext uri="{FF2B5EF4-FFF2-40B4-BE49-F238E27FC236}">
                    <a16:creationId xmlns:a16="http://schemas.microsoft.com/office/drawing/2014/main" id="{6BCBA6B1-C816-493B-98C5-A819D431DEB7}"/>
                  </a:ext>
                </a:extLst>
              </p:cNvPr>
              <p:cNvGrpSpPr>
                <a:grpSpLocks/>
              </p:cNvGrpSpPr>
              <p:nvPr/>
            </p:nvGrpSpPr>
            <p:grpSpPr bwMode="auto">
              <a:xfrm>
                <a:off x="1743075" y="3560763"/>
                <a:ext cx="1104900" cy="282575"/>
                <a:chOff x="3504" y="2928"/>
                <a:chExt cx="928" cy="240"/>
              </a:xfrm>
            </p:grpSpPr>
            <p:grpSp>
              <p:nvGrpSpPr>
                <p:cNvPr id="29" name="Group 97">
                  <a:extLst>
                    <a:ext uri="{FF2B5EF4-FFF2-40B4-BE49-F238E27FC236}">
                      <a16:creationId xmlns:a16="http://schemas.microsoft.com/office/drawing/2014/main" id="{0E6CBCA7-40B4-4C2B-8BD9-14EECFF88279}"/>
                    </a:ext>
                  </a:extLst>
                </p:cNvPr>
                <p:cNvGrpSpPr>
                  <a:grpSpLocks/>
                </p:cNvGrpSpPr>
                <p:nvPr/>
              </p:nvGrpSpPr>
              <p:grpSpPr bwMode="auto">
                <a:xfrm>
                  <a:off x="3504" y="2928"/>
                  <a:ext cx="160" cy="240"/>
                  <a:chOff x="3504" y="2832"/>
                  <a:chExt cx="288" cy="432"/>
                </a:xfrm>
              </p:grpSpPr>
              <p:sp>
                <p:nvSpPr>
                  <p:cNvPr id="54" name="AutoShape 98">
                    <a:extLst>
                      <a:ext uri="{FF2B5EF4-FFF2-40B4-BE49-F238E27FC236}">
                        <a16:creationId xmlns:a16="http://schemas.microsoft.com/office/drawing/2014/main" id="{E7807854-8276-4838-983E-BBBB27CA7608}"/>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55" name="Group 99">
                    <a:extLst>
                      <a:ext uri="{FF2B5EF4-FFF2-40B4-BE49-F238E27FC236}">
                        <a16:creationId xmlns:a16="http://schemas.microsoft.com/office/drawing/2014/main" id="{26BBE7F9-ECBD-4A43-8417-FE1AD2AF320B}"/>
                      </a:ext>
                    </a:extLst>
                  </p:cNvPr>
                  <p:cNvGrpSpPr>
                    <a:grpSpLocks/>
                  </p:cNvGrpSpPr>
                  <p:nvPr/>
                </p:nvGrpSpPr>
                <p:grpSpPr bwMode="auto">
                  <a:xfrm>
                    <a:off x="3552" y="2880"/>
                    <a:ext cx="192" cy="336"/>
                    <a:chOff x="1968" y="2736"/>
                    <a:chExt cx="192" cy="336"/>
                  </a:xfrm>
                </p:grpSpPr>
                <p:sp>
                  <p:nvSpPr>
                    <p:cNvPr id="56" name="AutoShape 100">
                      <a:extLst>
                        <a:ext uri="{FF2B5EF4-FFF2-40B4-BE49-F238E27FC236}">
                          <a16:creationId xmlns:a16="http://schemas.microsoft.com/office/drawing/2014/main" id="{5518DCCF-F9B0-41E7-9D1E-AADC1C3C4D8B}"/>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57" name="AutoShape 101">
                      <a:extLst>
                        <a:ext uri="{FF2B5EF4-FFF2-40B4-BE49-F238E27FC236}">
                          <a16:creationId xmlns:a16="http://schemas.microsoft.com/office/drawing/2014/main" id="{998996BC-489A-427E-B173-00D2807AE892}"/>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58" name="AutoShape 102">
                      <a:extLst>
                        <a:ext uri="{FF2B5EF4-FFF2-40B4-BE49-F238E27FC236}">
                          <a16:creationId xmlns:a16="http://schemas.microsoft.com/office/drawing/2014/main" id="{8E644EB5-D0BD-4A70-B15C-F85C957F622C}"/>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30" name="Group 103">
                  <a:extLst>
                    <a:ext uri="{FF2B5EF4-FFF2-40B4-BE49-F238E27FC236}">
                      <a16:creationId xmlns:a16="http://schemas.microsoft.com/office/drawing/2014/main" id="{EE7F0B63-9EE8-4639-99C3-B405F6650E36}"/>
                    </a:ext>
                  </a:extLst>
                </p:cNvPr>
                <p:cNvGrpSpPr>
                  <a:grpSpLocks/>
                </p:cNvGrpSpPr>
                <p:nvPr/>
              </p:nvGrpSpPr>
              <p:grpSpPr bwMode="auto">
                <a:xfrm>
                  <a:off x="3696" y="2928"/>
                  <a:ext cx="160" cy="240"/>
                  <a:chOff x="3504" y="2832"/>
                  <a:chExt cx="288" cy="432"/>
                </a:xfrm>
              </p:grpSpPr>
              <p:sp>
                <p:nvSpPr>
                  <p:cNvPr id="49" name="AutoShape 104">
                    <a:extLst>
                      <a:ext uri="{FF2B5EF4-FFF2-40B4-BE49-F238E27FC236}">
                        <a16:creationId xmlns:a16="http://schemas.microsoft.com/office/drawing/2014/main" id="{AA7EFA89-C8AC-42D6-A571-16B17C081E13}"/>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50" name="Group 105">
                    <a:extLst>
                      <a:ext uri="{FF2B5EF4-FFF2-40B4-BE49-F238E27FC236}">
                        <a16:creationId xmlns:a16="http://schemas.microsoft.com/office/drawing/2014/main" id="{AB026A0D-4B65-4AED-A83D-A3A0B781F650}"/>
                      </a:ext>
                    </a:extLst>
                  </p:cNvPr>
                  <p:cNvGrpSpPr>
                    <a:grpSpLocks/>
                  </p:cNvGrpSpPr>
                  <p:nvPr/>
                </p:nvGrpSpPr>
                <p:grpSpPr bwMode="auto">
                  <a:xfrm>
                    <a:off x="3552" y="2880"/>
                    <a:ext cx="192" cy="336"/>
                    <a:chOff x="1968" y="2736"/>
                    <a:chExt cx="192" cy="336"/>
                  </a:xfrm>
                </p:grpSpPr>
                <p:sp>
                  <p:nvSpPr>
                    <p:cNvPr id="51" name="AutoShape 106">
                      <a:extLst>
                        <a:ext uri="{FF2B5EF4-FFF2-40B4-BE49-F238E27FC236}">
                          <a16:creationId xmlns:a16="http://schemas.microsoft.com/office/drawing/2014/main" id="{46C0E8CC-22E9-41B0-820F-432FF8040A88}"/>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52" name="AutoShape 107">
                      <a:extLst>
                        <a:ext uri="{FF2B5EF4-FFF2-40B4-BE49-F238E27FC236}">
                          <a16:creationId xmlns:a16="http://schemas.microsoft.com/office/drawing/2014/main" id="{D88886CB-74DE-430F-8C5E-3BEB8B2FB824}"/>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53" name="AutoShape 108">
                      <a:extLst>
                        <a:ext uri="{FF2B5EF4-FFF2-40B4-BE49-F238E27FC236}">
                          <a16:creationId xmlns:a16="http://schemas.microsoft.com/office/drawing/2014/main" id="{7569FAF0-0C12-4ACD-879C-61D7CD1FEF31}"/>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31" name="Group 109">
                  <a:extLst>
                    <a:ext uri="{FF2B5EF4-FFF2-40B4-BE49-F238E27FC236}">
                      <a16:creationId xmlns:a16="http://schemas.microsoft.com/office/drawing/2014/main" id="{B8876092-B568-44CF-9E1C-8EDE9A86BB6B}"/>
                    </a:ext>
                  </a:extLst>
                </p:cNvPr>
                <p:cNvGrpSpPr>
                  <a:grpSpLocks/>
                </p:cNvGrpSpPr>
                <p:nvPr/>
              </p:nvGrpSpPr>
              <p:grpSpPr bwMode="auto">
                <a:xfrm>
                  <a:off x="3888" y="2928"/>
                  <a:ext cx="160" cy="240"/>
                  <a:chOff x="3504" y="2832"/>
                  <a:chExt cx="288" cy="432"/>
                </a:xfrm>
              </p:grpSpPr>
              <p:sp>
                <p:nvSpPr>
                  <p:cNvPr id="44" name="AutoShape 110">
                    <a:extLst>
                      <a:ext uri="{FF2B5EF4-FFF2-40B4-BE49-F238E27FC236}">
                        <a16:creationId xmlns:a16="http://schemas.microsoft.com/office/drawing/2014/main" id="{6095A097-D696-479A-BD67-2A764478BC42}"/>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45" name="Group 111">
                    <a:extLst>
                      <a:ext uri="{FF2B5EF4-FFF2-40B4-BE49-F238E27FC236}">
                        <a16:creationId xmlns:a16="http://schemas.microsoft.com/office/drawing/2014/main" id="{41139AE6-2772-4A8B-993D-1AF2A158DA0C}"/>
                      </a:ext>
                    </a:extLst>
                  </p:cNvPr>
                  <p:cNvGrpSpPr>
                    <a:grpSpLocks/>
                  </p:cNvGrpSpPr>
                  <p:nvPr/>
                </p:nvGrpSpPr>
                <p:grpSpPr bwMode="auto">
                  <a:xfrm>
                    <a:off x="3552" y="2880"/>
                    <a:ext cx="192" cy="336"/>
                    <a:chOff x="1968" y="2736"/>
                    <a:chExt cx="192" cy="336"/>
                  </a:xfrm>
                </p:grpSpPr>
                <p:sp>
                  <p:nvSpPr>
                    <p:cNvPr id="46" name="AutoShape 112">
                      <a:extLst>
                        <a:ext uri="{FF2B5EF4-FFF2-40B4-BE49-F238E27FC236}">
                          <a16:creationId xmlns:a16="http://schemas.microsoft.com/office/drawing/2014/main" id="{1A057C89-5B7A-4770-9002-27938F1BF564}"/>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47" name="AutoShape 113">
                      <a:extLst>
                        <a:ext uri="{FF2B5EF4-FFF2-40B4-BE49-F238E27FC236}">
                          <a16:creationId xmlns:a16="http://schemas.microsoft.com/office/drawing/2014/main" id="{7F0595FF-8788-4108-9EC2-70C8D7BD2521}"/>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48" name="AutoShape 114">
                      <a:extLst>
                        <a:ext uri="{FF2B5EF4-FFF2-40B4-BE49-F238E27FC236}">
                          <a16:creationId xmlns:a16="http://schemas.microsoft.com/office/drawing/2014/main" id="{096B4C23-3FE7-488B-8A35-B24AA64199A1}"/>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32" name="Group 115">
                  <a:extLst>
                    <a:ext uri="{FF2B5EF4-FFF2-40B4-BE49-F238E27FC236}">
                      <a16:creationId xmlns:a16="http://schemas.microsoft.com/office/drawing/2014/main" id="{72DAC94D-28C5-4F61-A93C-412F9336F10C}"/>
                    </a:ext>
                  </a:extLst>
                </p:cNvPr>
                <p:cNvGrpSpPr>
                  <a:grpSpLocks/>
                </p:cNvGrpSpPr>
                <p:nvPr/>
              </p:nvGrpSpPr>
              <p:grpSpPr bwMode="auto">
                <a:xfrm>
                  <a:off x="4080" y="2928"/>
                  <a:ext cx="160" cy="240"/>
                  <a:chOff x="3504" y="2832"/>
                  <a:chExt cx="288" cy="432"/>
                </a:xfrm>
              </p:grpSpPr>
              <p:sp>
                <p:nvSpPr>
                  <p:cNvPr id="39" name="AutoShape 116">
                    <a:extLst>
                      <a:ext uri="{FF2B5EF4-FFF2-40B4-BE49-F238E27FC236}">
                        <a16:creationId xmlns:a16="http://schemas.microsoft.com/office/drawing/2014/main" id="{60676904-BDE8-4B8B-8983-36C3DEA16B3B}"/>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40" name="Group 117">
                    <a:extLst>
                      <a:ext uri="{FF2B5EF4-FFF2-40B4-BE49-F238E27FC236}">
                        <a16:creationId xmlns:a16="http://schemas.microsoft.com/office/drawing/2014/main" id="{F56F90E4-A866-47C3-A5AB-BCDD2A28E900}"/>
                      </a:ext>
                    </a:extLst>
                  </p:cNvPr>
                  <p:cNvGrpSpPr>
                    <a:grpSpLocks/>
                  </p:cNvGrpSpPr>
                  <p:nvPr/>
                </p:nvGrpSpPr>
                <p:grpSpPr bwMode="auto">
                  <a:xfrm>
                    <a:off x="3552" y="2880"/>
                    <a:ext cx="192" cy="336"/>
                    <a:chOff x="1968" y="2736"/>
                    <a:chExt cx="192" cy="336"/>
                  </a:xfrm>
                </p:grpSpPr>
                <p:sp>
                  <p:nvSpPr>
                    <p:cNvPr id="41" name="AutoShape 118">
                      <a:extLst>
                        <a:ext uri="{FF2B5EF4-FFF2-40B4-BE49-F238E27FC236}">
                          <a16:creationId xmlns:a16="http://schemas.microsoft.com/office/drawing/2014/main" id="{BFBC2265-3DDE-4DF8-A80F-8B32D1FA25BF}"/>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42" name="AutoShape 119">
                      <a:extLst>
                        <a:ext uri="{FF2B5EF4-FFF2-40B4-BE49-F238E27FC236}">
                          <a16:creationId xmlns:a16="http://schemas.microsoft.com/office/drawing/2014/main" id="{64E284E4-1ED1-4602-8F6D-5DBCF8483B09}"/>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43" name="AutoShape 120">
                      <a:extLst>
                        <a:ext uri="{FF2B5EF4-FFF2-40B4-BE49-F238E27FC236}">
                          <a16:creationId xmlns:a16="http://schemas.microsoft.com/office/drawing/2014/main" id="{97B9083C-B1FB-4D78-81D2-E34924239D9B}"/>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33" name="Group 121">
                  <a:extLst>
                    <a:ext uri="{FF2B5EF4-FFF2-40B4-BE49-F238E27FC236}">
                      <a16:creationId xmlns:a16="http://schemas.microsoft.com/office/drawing/2014/main" id="{5827B002-68DB-4C1A-BE96-861DE94D8FB8}"/>
                    </a:ext>
                  </a:extLst>
                </p:cNvPr>
                <p:cNvGrpSpPr>
                  <a:grpSpLocks/>
                </p:cNvGrpSpPr>
                <p:nvPr/>
              </p:nvGrpSpPr>
              <p:grpSpPr bwMode="auto">
                <a:xfrm>
                  <a:off x="4272" y="2928"/>
                  <a:ext cx="160" cy="240"/>
                  <a:chOff x="3504" y="2832"/>
                  <a:chExt cx="288" cy="432"/>
                </a:xfrm>
              </p:grpSpPr>
              <p:sp>
                <p:nvSpPr>
                  <p:cNvPr id="34" name="AutoShape 122">
                    <a:extLst>
                      <a:ext uri="{FF2B5EF4-FFF2-40B4-BE49-F238E27FC236}">
                        <a16:creationId xmlns:a16="http://schemas.microsoft.com/office/drawing/2014/main" id="{5FBE5F83-70A5-439B-89F0-AF967D3E2DFC}"/>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35" name="Group 123">
                    <a:extLst>
                      <a:ext uri="{FF2B5EF4-FFF2-40B4-BE49-F238E27FC236}">
                        <a16:creationId xmlns:a16="http://schemas.microsoft.com/office/drawing/2014/main" id="{CD25E570-E6AF-4D35-B739-BFBF83539C0F}"/>
                      </a:ext>
                    </a:extLst>
                  </p:cNvPr>
                  <p:cNvGrpSpPr>
                    <a:grpSpLocks/>
                  </p:cNvGrpSpPr>
                  <p:nvPr/>
                </p:nvGrpSpPr>
                <p:grpSpPr bwMode="auto">
                  <a:xfrm>
                    <a:off x="3552" y="2880"/>
                    <a:ext cx="192" cy="336"/>
                    <a:chOff x="1968" y="2736"/>
                    <a:chExt cx="192" cy="336"/>
                  </a:xfrm>
                </p:grpSpPr>
                <p:sp>
                  <p:nvSpPr>
                    <p:cNvPr id="36" name="AutoShape 124">
                      <a:extLst>
                        <a:ext uri="{FF2B5EF4-FFF2-40B4-BE49-F238E27FC236}">
                          <a16:creationId xmlns:a16="http://schemas.microsoft.com/office/drawing/2014/main" id="{37CBF89A-9611-4561-9570-F8529B466F35}"/>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37" name="AutoShape 125">
                      <a:extLst>
                        <a:ext uri="{FF2B5EF4-FFF2-40B4-BE49-F238E27FC236}">
                          <a16:creationId xmlns:a16="http://schemas.microsoft.com/office/drawing/2014/main" id="{C037AA20-CB3B-4D3E-952F-10EDEBF5CEC6}"/>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38" name="AutoShape 126">
                      <a:extLst>
                        <a:ext uri="{FF2B5EF4-FFF2-40B4-BE49-F238E27FC236}">
                          <a16:creationId xmlns:a16="http://schemas.microsoft.com/office/drawing/2014/main" id="{A844A403-532F-4721-B3F9-44A466776DB9}"/>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grpSp>
            <p:nvGrpSpPr>
              <p:cNvPr id="59" name="Group 127">
                <a:extLst>
                  <a:ext uri="{FF2B5EF4-FFF2-40B4-BE49-F238E27FC236}">
                    <a16:creationId xmlns:a16="http://schemas.microsoft.com/office/drawing/2014/main" id="{DD2475BE-4DEB-4447-ACB5-78AB769AE263}"/>
                  </a:ext>
                </a:extLst>
              </p:cNvPr>
              <p:cNvGrpSpPr>
                <a:grpSpLocks/>
              </p:cNvGrpSpPr>
              <p:nvPr/>
            </p:nvGrpSpPr>
            <p:grpSpPr bwMode="auto">
              <a:xfrm>
                <a:off x="1743075" y="3898900"/>
                <a:ext cx="1104900" cy="282575"/>
                <a:chOff x="3504" y="3216"/>
                <a:chExt cx="928" cy="240"/>
              </a:xfrm>
            </p:grpSpPr>
            <p:grpSp>
              <p:nvGrpSpPr>
                <p:cNvPr id="60" name="Group 128">
                  <a:extLst>
                    <a:ext uri="{FF2B5EF4-FFF2-40B4-BE49-F238E27FC236}">
                      <a16:creationId xmlns:a16="http://schemas.microsoft.com/office/drawing/2014/main" id="{1F2C8A93-05C6-48F8-B126-178A1CE0BEB1}"/>
                    </a:ext>
                  </a:extLst>
                </p:cNvPr>
                <p:cNvGrpSpPr>
                  <a:grpSpLocks/>
                </p:cNvGrpSpPr>
                <p:nvPr/>
              </p:nvGrpSpPr>
              <p:grpSpPr bwMode="auto">
                <a:xfrm>
                  <a:off x="3504" y="3216"/>
                  <a:ext cx="160" cy="240"/>
                  <a:chOff x="3504" y="2832"/>
                  <a:chExt cx="288" cy="432"/>
                </a:xfrm>
              </p:grpSpPr>
              <p:sp>
                <p:nvSpPr>
                  <p:cNvPr id="85" name="AutoShape 129">
                    <a:extLst>
                      <a:ext uri="{FF2B5EF4-FFF2-40B4-BE49-F238E27FC236}">
                        <a16:creationId xmlns:a16="http://schemas.microsoft.com/office/drawing/2014/main" id="{BD9F898E-D958-4C86-BAAC-9343153C1BC7}"/>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86" name="Group 130">
                    <a:extLst>
                      <a:ext uri="{FF2B5EF4-FFF2-40B4-BE49-F238E27FC236}">
                        <a16:creationId xmlns:a16="http://schemas.microsoft.com/office/drawing/2014/main" id="{8691F253-D587-450A-B5DB-C70158DFBC63}"/>
                      </a:ext>
                    </a:extLst>
                  </p:cNvPr>
                  <p:cNvGrpSpPr>
                    <a:grpSpLocks/>
                  </p:cNvGrpSpPr>
                  <p:nvPr/>
                </p:nvGrpSpPr>
                <p:grpSpPr bwMode="auto">
                  <a:xfrm>
                    <a:off x="3552" y="2880"/>
                    <a:ext cx="192" cy="336"/>
                    <a:chOff x="1968" y="2736"/>
                    <a:chExt cx="192" cy="336"/>
                  </a:xfrm>
                </p:grpSpPr>
                <p:sp>
                  <p:nvSpPr>
                    <p:cNvPr id="87" name="AutoShape 131">
                      <a:extLst>
                        <a:ext uri="{FF2B5EF4-FFF2-40B4-BE49-F238E27FC236}">
                          <a16:creationId xmlns:a16="http://schemas.microsoft.com/office/drawing/2014/main" id="{C2085A6F-CCED-44DC-AD3C-44C96214F1A1}"/>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88" name="AutoShape 132">
                      <a:extLst>
                        <a:ext uri="{FF2B5EF4-FFF2-40B4-BE49-F238E27FC236}">
                          <a16:creationId xmlns:a16="http://schemas.microsoft.com/office/drawing/2014/main" id="{5CB5B43E-4B45-4D8D-A1F6-D09457AAE2B6}"/>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89" name="AutoShape 133">
                      <a:extLst>
                        <a:ext uri="{FF2B5EF4-FFF2-40B4-BE49-F238E27FC236}">
                          <a16:creationId xmlns:a16="http://schemas.microsoft.com/office/drawing/2014/main" id="{C414A3D1-6FA4-4D2F-91C9-64C4FCC680AF}"/>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61" name="Group 134">
                  <a:extLst>
                    <a:ext uri="{FF2B5EF4-FFF2-40B4-BE49-F238E27FC236}">
                      <a16:creationId xmlns:a16="http://schemas.microsoft.com/office/drawing/2014/main" id="{91509ACC-9E23-4ADF-B86D-B2453E51F69F}"/>
                    </a:ext>
                  </a:extLst>
                </p:cNvPr>
                <p:cNvGrpSpPr>
                  <a:grpSpLocks/>
                </p:cNvGrpSpPr>
                <p:nvPr/>
              </p:nvGrpSpPr>
              <p:grpSpPr bwMode="auto">
                <a:xfrm>
                  <a:off x="3696" y="3216"/>
                  <a:ext cx="160" cy="240"/>
                  <a:chOff x="3504" y="2832"/>
                  <a:chExt cx="288" cy="432"/>
                </a:xfrm>
              </p:grpSpPr>
              <p:sp>
                <p:nvSpPr>
                  <p:cNvPr id="80" name="AutoShape 135">
                    <a:extLst>
                      <a:ext uri="{FF2B5EF4-FFF2-40B4-BE49-F238E27FC236}">
                        <a16:creationId xmlns:a16="http://schemas.microsoft.com/office/drawing/2014/main" id="{D2D02F3E-6E6F-4590-9049-32A4E9DAFFB6}"/>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81" name="Group 136">
                    <a:extLst>
                      <a:ext uri="{FF2B5EF4-FFF2-40B4-BE49-F238E27FC236}">
                        <a16:creationId xmlns:a16="http://schemas.microsoft.com/office/drawing/2014/main" id="{04A49214-9426-4E7B-861E-3533F867545F}"/>
                      </a:ext>
                    </a:extLst>
                  </p:cNvPr>
                  <p:cNvGrpSpPr>
                    <a:grpSpLocks/>
                  </p:cNvGrpSpPr>
                  <p:nvPr/>
                </p:nvGrpSpPr>
                <p:grpSpPr bwMode="auto">
                  <a:xfrm>
                    <a:off x="3552" y="2880"/>
                    <a:ext cx="192" cy="336"/>
                    <a:chOff x="1968" y="2736"/>
                    <a:chExt cx="192" cy="336"/>
                  </a:xfrm>
                </p:grpSpPr>
                <p:sp>
                  <p:nvSpPr>
                    <p:cNvPr id="82" name="AutoShape 137">
                      <a:extLst>
                        <a:ext uri="{FF2B5EF4-FFF2-40B4-BE49-F238E27FC236}">
                          <a16:creationId xmlns:a16="http://schemas.microsoft.com/office/drawing/2014/main" id="{B58988EA-FC4D-4A51-95C9-AE8ACA7C51DB}"/>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83" name="AutoShape 138">
                      <a:extLst>
                        <a:ext uri="{FF2B5EF4-FFF2-40B4-BE49-F238E27FC236}">
                          <a16:creationId xmlns:a16="http://schemas.microsoft.com/office/drawing/2014/main" id="{F5CD0C31-401F-40EE-8C41-A740DC0C93FF}"/>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84" name="AutoShape 139">
                      <a:extLst>
                        <a:ext uri="{FF2B5EF4-FFF2-40B4-BE49-F238E27FC236}">
                          <a16:creationId xmlns:a16="http://schemas.microsoft.com/office/drawing/2014/main" id="{9E81CA33-BE96-4F11-9194-8EFA27605791}"/>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62" name="Group 140">
                  <a:extLst>
                    <a:ext uri="{FF2B5EF4-FFF2-40B4-BE49-F238E27FC236}">
                      <a16:creationId xmlns:a16="http://schemas.microsoft.com/office/drawing/2014/main" id="{483DCD36-3FB7-41B0-B546-93EB7BA5673D}"/>
                    </a:ext>
                  </a:extLst>
                </p:cNvPr>
                <p:cNvGrpSpPr>
                  <a:grpSpLocks/>
                </p:cNvGrpSpPr>
                <p:nvPr/>
              </p:nvGrpSpPr>
              <p:grpSpPr bwMode="auto">
                <a:xfrm>
                  <a:off x="3888" y="3216"/>
                  <a:ext cx="160" cy="240"/>
                  <a:chOff x="3504" y="2832"/>
                  <a:chExt cx="288" cy="432"/>
                </a:xfrm>
              </p:grpSpPr>
              <p:sp>
                <p:nvSpPr>
                  <p:cNvPr id="75" name="AutoShape 141">
                    <a:extLst>
                      <a:ext uri="{FF2B5EF4-FFF2-40B4-BE49-F238E27FC236}">
                        <a16:creationId xmlns:a16="http://schemas.microsoft.com/office/drawing/2014/main" id="{474648DB-B4B9-467F-AA13-0E4066D01EF0}"/>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76" name="Group 142">
                    <a:extLst>
                      <a:ext uri="{FF2B5EF4-FFF2-40B4-BE49-F238E27FC236}">
                        <a16:creationId xmlns:a16="http://schemas.microsoft.com/office/drawing/2014/main" id="{068F4A2D-015B-4B99-BB63-7D76F94C0E66}"/>
                      </a:ext>
                    </a:extLst>
                  </p:cNvPr>
                  <p:cNvGrpSpPr>
                    <a:grpSpLocks/>
                  </p:cNvGrpSpPr>
                  <p:nvPr/>
                </p:nvGrpSpPr>
                <p:grpSpPr bwMode="auto">
                  <a:xfrm>
                    <a:off x="3552" y="2880"/>
                    <a:ext cx="192" cy="336"/>
                    <a:chOff x="1968" y="2736"/>
                    <a:chExt cx="192" cy="336"/>
                  </a:xfrm>
                </p:grpSpPr>
                <p:sp>
                  <p:nvSpPr>
                    <p:cNvPr id="77" name="AutoShape 143">
                      <a:extLst>
                        <a:ext uri="{FF2B5EF4-FFF2-40B4-BE49-F238E27FC236}">
                          <a16:creationId xmlns:a16="http://schemas.microsoft.com/office/drawing/2014/main" id="{2A9E3FA1-A314-415F-A417-719D0F4ACAC8}"/>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78" name="AutoShape 144">
                      <a:extLst>
                        <a:ext uri="{FF2B5EF4-FFF2-40B4-BE49-F238E27FC236}">
                          <a16:creationId xmlns:a16="http://schemas.microsoft.com/office/drawing/2014/main" id="{B3EE0559-75BF-427A-AE3D-798AC601FBDF}"/>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79" name="AutoShape 145">
                      <a:extLst>
                        <a:ext uri="{FF2B5EF4-FFF2-40B4-BE49-F238E27FC236}">
                          <a16:creationId xmlns:a16="http://schemas.microsoft.com/office/drawing/2014/main" id="{454C6401-2ED7-4454-ACD8-B5BBF6CC0521}"/>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63" name="Group 146">
                  <a:extLst>
                    <a:ext uri="{FF2B5EF4-FFF2-40B4-BE49-F238E27FC236}">
                      <a16:creationId xmlns:a16="http://schemas.microsoft.com/office/drawing/2014/main" id="{CCCFE4CA-F164-4DDF-B735-DD853101C7DD}"/>
                    </a:ext>
                  </a:extLst>
                </p:cNvPr>
                <p:cNvGrpSpPr>
                  <a:grpSpLocks/>
                </p:cNvGrpSpPr>
                <p:nvPr/>
              </p:nvGrpSpPr>
              <p:grpSpPr bwMode="auto">
                <a:xfrm>
                  <a:off x="4080" y="3216"/>
                  <a:ext cx="160" cy="240"/>
                  <a:chOff x="3504" y="2832"/>
                  <a:chExt cx="288" cy="432"/>
                </a:xfrm>
              </p:grpSpPr>
              <p:sp>
                <p:nvSpPr>
                  <p:cNvPr id="70" name="AutoShape 147">
                    <a:extLst>
                      <a:ext uri="{FF2B5EF4-FFF2-40B4-BE49-F238E27FC236}">
                        <a16:creationId xmlns:a16="http://schemas.microsoft.com/office/drawing/2014/main" id="{89EEE781-A609-45D5-B3C5-4B1B39B2F3FB}"/>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71" name="Group 148">
                    <a:extLst>
                      <a:ext uri="{FF2B5EF4-FFF2-40B4-BE49-F238E27FC236}">
                        <a16:creationId xmlns:a16="http://schemas.microsoft.com/office/drawing/2014/main" id="{A0E4B96B-048B-40A8-AC51-D9CBEAAE2CF7}"/>
                      </a:ext>
                    </a:extLst>
                  </p:cNvPr>
                  <p:cNvGrpSpPr>
                    <a:grpSpLocks/>
                  </p:cNvGrpSpPr>
                  <p:nvPr/>
                </p:nvGrpSpPr>
                <p:grpSpPr bwMode="auto">
                  <a:xfrm>
                    <a:off x="3552" y="2880"/>
                    <a:ext cx="192" cy="336"/>
                    <a:chOff x="1968" y="2736"/>
                    <a:chExt cx="192" cy="336"/>
                  </a:xfrm>
                </p:grpSpPr>
                <p:sp>
                  <p:nvSpPr>
                    <p:cNvPr id="72" name="AutoShape 149">
                      <a:extLst>
                        <a:ext uri="{FF2B5EF4-FFF2-40B4-BE49-F238E27FC236}">
                          <a16:creationId xmlns:a16="http://schemas.microsoft.com/office/drawing/2014/main" id="{CC654847-42DE-4566-B2E1-9CF227BAEC33}"/>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73" name="AutoShape 150">
                      <a:extLst>
                        <a:ext uri="{FF2B5EF4-FFF2-40B4-BE49-F238E27FC236}">
                          <a16:creationId xmlns:a16="http://schemas.microsoft.com/office/drawing/2014/main" id="{35F90A00-0892-445E-AB57-9565DBD6469D}"/>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74" name="AutoShape 151">
                      <a:extLst>
                        <a:ext uri="{FF2B5EF4-FFF2-40B4-BE49-F238E27FC236}">
                          <a16:creationId xmlns:a16="http://schemas.microsoft.com/office/drawing/2014/main" id="{7A8B5580-CB7E-40FC-87E6-A901A362B7BB}"/>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nvGrpSpPr>
                <p:cNvPr id="64" name="Group 152">
                  <a:extLst>
                    <a:ext uri="{FF2B5EF4-FFF2-40B4-BE49-F238E27FC236}">
                      <a16:creationId xmlns:a16="http://schemas.microsoft.com/office/drawing/2014/main" id="{6644A162-1DF7-4B5C-B399-0DDC5EA894EC}"/>
                    </a:ext>
                  </a:extLst>
                </p:cNvPr>
                <p:cNvGrpSpPr>
                  <a:grpSpLocks/>
                </p:cNvGrpSpPr>
                <p:nvPr/>
              </p:nvGrpSpPr>
              <p:grpSpPr bwMode="auto">
                <a:xfrm>
                  <a:off x="4272" y="3216"/>
                  <a:ext cx="160" cy="240"/>
                  <a:chOff x="3504" y="2832"/>
                  <a:chExt cx="288" cy="432"/>
                </a:xfrm>
              </p:grpSpPr>
              <p:sp>
                <p:nvSpPr>
                  <p:cNvPr id="65" name="AutoShape 153">
                    <a:extLst>
                      <a:ext uri="{FF2B5EF4-FFF2-40B4-BE49-F238E27FC236}">
                        <a16:creationId xmlns:a16="http://schemas.microsoft.com/office/drawing/2014/main" id="{C2C4B2CE-009E-4F05-ABC9-296FE10AD858}"/>
                      </a:ext>
                    </a:extLst>
                  </p:cNvPr>
                  <p:cNvSpPr>
                    <a:spLocks noChangeArrowheads="1"/>
                  </p:cNvSpPr>
                  <p:nvPr/>
                </p:nvSpPr>
                <p:spPr bwMode="auto">
                  <a:xfrm>
                    <a:off x="3504" y="2832"/>
                    <a:ext cx="288" cy="432"/>
                  </a:xfrm>
                  <a:prstGeom prst="roundRect">
                    <a:avLst>
                      <a:gd name="adj" fmla="val 16667"/>
                    </a:avLst>
                  </a:prstGeom>
                  <a:solidFill>
                    <a:schemeClr val="tx2"/>
                  </a:solidFill>
                  <a:ln w="28575" cap="rnd">
                    <a:solidFill>
                      <a:schemeClr val="bg1"/>
                    </a:solidFill>
                    <a:prstDash val="sysDot"/>
                    <a:round/>
                    <a:headEnd/>
                    <a:tailEnd/>
                  </a:ln>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p>
                </p:txBody>
              </p:sp>
              <p:grpSp>
                <p:nvGrpSpPr>
                  <p:cNvPr id="66" name="Group 154">
                    <a:extLst>
                      <a:ext uri="{FF2B5EF4-FFF2-40B4-BE49-F238E27FC236}">
                        <a16:creationId xmlns:a16="http://schemas.microsoft.com/office/drawing/2014/main" id="{5563A84A-DC6C-4392-83D8-180AD12BE20A}"/>
                      </a:ext>
                    </a:extLst>
                  </p:cNvPr>
                  <p:cNvGrpSpPr>
                    <a:grpSpLocks/>
                  </p:cNvGrpSpPr>
                  <p:nvPr/>
                </p:nvGrpSpPr>
                <p:grpSpPr bwMode="auto">
                  <a:xfrm>
                    <a:off x="3552" y="2880"/>
                    <a:ext cx="192" cy="336"/>
                    <a:chOff x="1968" y="2736"/>
                    <a:chExt cx="192" cy="336"/>
                  </a:xfrm>
                </p:grpSpPr>
                <p:sp>
                  <p:nvSpPr>
                    <p:cNvPr id="67" name="AutoShape 155">
                      <a:extLst>
                        <a:ext uri="{FF2B5EF4-FFF2-40B4-BE49-F238E27FC236}">
                          <a16:creationId xmlns:a16="http://schemas.microsoft.com/office/drawing/2014/main" id="{55EBFAE0-22FC-4BB5-83E7-DD05B036E419}"/>
                        </a:ext>
                      </a:extLst>
                    </p:cNvPr>
                    <p:cNvSpPr>
                      <a:spLocks noChangeArrowheads="1"/>
                    </p:cNvSpPr>
                    <p:nvPr/>
                  </p:nvSpPr>
                  <p:spPr bwMode="auto">
                    <a:xfrm>
                      <a:off x="1968" y="2976"/>
                      <a:ext cx="192" cy="96"/>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68" name="AutoShape 156">
                      <a:extLst>
                        <a:ext uri="{FF2B5EF4-FFF2-40B4-BE49-F238E27FC236}">
                          <a16:creationId xmlns:a16="http://schemas.microsoft.com/office/drawing/2014/main" id="{FBD834F1-640E-4C9F-B1FD-FBDAD07DB07F}"/>
                        </a:ext>
                      </a:extLst>
                    </p:cNvPr>
                    <p:cNvSpPr>
                      <a:spLocks noChangeArrowheads="1"/>
                    </p:cNvSpPr>
                    <p:nvPr/>
                  </p:nvSpPr>
                  <p:spPr bwMode="auto">
                    <a:xfrm>
                      <a:off x="1968" y="2856"/>
                      <a:ext cx="192" cy="96"/>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sp>
                  <p:nvSpPr>
                    <p:cNvPr id="69" name="AutoShape 157">
                      <a:extLst>
                        <a:ext uri="{FF2B5EF4-FFF2-40B4-BE49-F238E27FC236}">
                          <a16:creationId xmlns:a16="http://schemas.microsoft.com/office/drawing/2014/main" id="{2ABBFCC9-F48C-4CF7-B287-74F8E9EBC2E6}"/>
                        </a:ext>
                      </a:extLst>
                    </p:cNvPr>
                    <p:cNvSpPr>
                      <a:spLocks noChangeArrowheads="1"/>
                    </p:cNvSpPr>
                    <p:nvPr/>
                  </p:nvSpPr>
                  <p:spPr bwMode="auto">
                    <a:xfrm>
                      <a:off x="1968" y="2736"/>
                      <a:ext cx="192" cy="96"/>
                    </a:xfrm>
                    <a:prstGeom prst="roundRect">
                      <a:avLst>
                        <a:gd name="adj" fmla="val 16667"/>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endParaRPr lang="zh-CN" altLang="zh-CN">
                        <a:solidFill>
                          <a:schemeClr val="bg1"/>
                        </a:solidFill>
                      </a:endParaRPr>
                    </a:p>
                  </p:txBody>
                </p:sp>
              </p:grpSp>
            </p:grpSp>
          </p:grpSp>
          <p:grpSp>
            <p:nvGrpSpPr>
              <p:cNvPr id="90" name="Group 158">
                <a:extLst>
                  <a:ext uri="{FF2B5EF4-FFF2-40B4-BE49-F238E27FC236}">
                    <a16:creationId xmlns:a16="http://schemas.microsoft.com/office/drawing/2014/main" id="{6BC151DF-9DCC-42A1-879A-3F6A61733746}"/>
                  </a:ext>
                </a:extLst>
              </p:cNvPr>
              <p:cNvGrpSpPr>
                <a:grpSpLocks/>
              </p:cNvGrpSpPr>
              <p:nvPr/>
            </p:nvGrpSpPr>
            <p:grpSpPr bwMode="auto">
              <a:xfrm>
                <a:off x="2852738" y="4027488"/>
                <a:ext cx="339725" cy="334962"/>
                <a:chOff x="5068" y="2893"/>
                <a:chExt cx="286" cy="286"/>
              </a:xfrm>
            </p:grpSpPr>
            <p:sp>
              <p:nvSpPr>
                <p:cNvPr id="91" name="Freeform 159">
                  <a:extLst>
                    <a:ext uri="{FF2B5EF4-FFF2-40B4-BE49-F238E27FC236}">
                      <a16:creationId xmlns:a16="http://schemas.microsoft.com/office/drawing/2014/main" id="{83E0F539-1313-494E-8C4D-49092B349A55}"/>
                    </a:ext>
                  </a:extLst>
                </p:cNvPr>
                <p:cNvSpPr>
                  <a:spLocks noChangeArrowheads="1"/>
                </p:cNvSpPr>
                <p:nvPr/>
              </p:nvSpPr>
              <p:spPr bwMode="auto">
                <a:xfrm>
                  <a:off x="5068" y="2893"/>
                  <a:ext cx="286" cy="286"/>
                </a:xfrm>
                <a:custGeom>
                  <a:avLst/>
                  <a:gdLst>
                    <a:gd name="T0" fmla="*/ 315 w 572"/>
                    <a:gd name="T1" fmla="*/ 0 h 572"/>
                    <a:gd name="T2" fmla="*/ 237 w 572"/>
                    <a:gd name="T3" fmla="*/ 0 h 572"/>
                    <a:gd name="T4" fmla="*/ 230 w 572"/>
                    <a:gd name="T5" fmla="*/ 59 h 572"/>
                    <a:gd name="T6" fmla="*/ 220 w 572"/>
                    <a:gd name="T7" fmla="*/ 62 h 572"/>
                    <a:gd name="T8" fmla="*/ 185 w 572"/>
                    <a:gd name="T9" fmla="*/ 14 h 572"/>
                    <a:gd name="T10" fmla="*/ 99 w 572"/>
                    <a:gd name="T11" fmla="*/ 64 h 572"/>
                    <a:gd name="T12" fmla="*/ 123 w 572"/>
                    <a:gd name="T13" fmla="*/ 118 h 572"/>
                    <a:gd name="T14" fmla="*/ 118 w 572"/>
                    <a:gd name="T15" fmla="*/ 124 h 572"/>
                    <a:gd name="T16" fmla="*/ 63 w 572"/>
                    <a:gd name="T17" fmla="*/ 100 h 572"/>
                    <a:gd name="T18" fmla="*/ 14 w 572"/>
                    <a:gd name="T19" fmla="*/ 186 h 572"/>
                    <a:gd name="T20" fmla="*/ 61 w 572"/>
                    <a:gd name="T21" fmla="*/ 221 h 572"/>
                    <a:gd name="T22" fmla="*/ 59 w 572"/>
                    <a:gd name="T23" fmla="*/ 230 h 572"/>
                    <a:gd name="T24" fmla="*/ 0 w 572"/>
                    <a:gd name="T25" fmla="*/ 237 h 572"/>
                    <a:gd name="T26" fmla="*/ 0 w 572"/>
                    <a:gd name="T27" fmla="*/ 336 h 572"/>
                    <a:gd name="T28" fmla="*/ 59 w 572"/>
                    <a:gd name="T29" fmla="*/ 342 h 572"/>
                    <a:gd name="T30" fmla="*/ 62 w 572"/>
                    <a:gd name="T31" fmla="*/ 352 h 572"/>
                    <a:gd name="T32" fmla="*/ 14 w 572"/>
                    <a:gd name="T33" fmla="*/ 388 h 572"/>
                    <a:gd name="T34" fmla="*/ 63 w 572"/>
                    <a:gd name="T35" fmla="*/ 473 h 572"/>
                    <a:gd name="T36" fmla="*/ 118 w 572"/>
                    <a:gd name="T37" fmla="*/ 449 h 572"/>
                    <a:gd name="T38" fmla="*/ 124 w 572"/>
                    <a:gd name="T39" fmla="*/ 455 h 572"/>
                    <a:gd name="T40" fmla="*/ 100 w 572"/>
                    <a:gd name="T41" fmla="*/ 509 h 572"/>
                    <a:gd name="T42" fmla="*/ 185 w 572"/>
                    <a:gd name="T43" fmla="*/ 559 h 572"/>
                    <a:gd name="T44" fmla="*/ 221 w 572"/>
                    <a:gd name="T45" fmla="*/ 511 h 572"/>
                    <a:gd name="T46" fmla="*/ 230 w 572"/>
                    <a:gd name="T47" fmla="*/ 513 h 572"/>
                    <a:gd name="T48" fmla="*/ 237 w 572"/>
                    <a:gd name="T49" fmla="*/ 572 h 572"/>
                    <a:gd name="T50" fmla="*/ 335 w 572"/>
                    <a:gd name="T51" fmla="*/ 572 h 572"/>
                    <a:gd name="T52" fmla="*/ 342 w 572"/>
                    <a:gd name="T53" fmla="*/ 513 h 572"/>
                    <a:gd name="T54" fmla="*/ 352 w 572"/>
                    <a:gd name="T55" fmla="*/ 511 h 572"/>
                    <a:gd name="T56" fmla="*/ 387 w 572"/>
                    <a:gd name="T57" fmla="*/ 558 h 572"/>
                    <a:gd name="T58" fmla="*/ 473 w 572"/>
                    <a:gd name="T59" fmla="*/ 509 h 572"/>
                    <a:gd name="T60" fmla="*/ 449 w 572"/>
                    <a:gd name="T61" fmla="*/ 454 h 572"/>
                    <a:gd name="T62" fmla="*/ 455 w 572"/>
                    <a:gd name="T63" fmla="*/ 448 h 572"/>
                    <a:gd name="T64" fmla="*/ 509 w 572"/>
                    <a:gd name="T65" fmla="*/ 472 h 572"/>
                    <a:gd name="T66" fmla="*/ 559 w 572"/>
                    <a:gd name="T67" fmla="*/ 387 h 572"/>
                    <a:gd name="T68" fmla="*/ 511 w 572"/>
                    <a:gd name="T69" fmla="*/ 352 h 572"/>
                    <a:gd name="T70" fmla="*/ 513 w 572"/>
                    <a:gd name="T71" fmla="*/ 342 h 572"/>
                    <a:gd name="T72" fmla="*/ 572 w 572"/>
                    <a:gd name="T73" fmla="*/ 336 h 572"/>
                    <a:gd name="T74" fmla="*/ 572 w 572"/>
                    <a:gd name="T75" fmla="*/ 237 h 572"/>
                    <a:gd name="T76" fmla="*/ 513 w 572"/>
                    <a:gd name="T77" fmla="*/ 230 h 572"/>
                    <a:gd name="T78" fmla="*/ 510 w 572"/>
                    <a:gd name="T79" fmla="*/ 220 h 572"/>
                    <a:gd name="T80" fmla="*/ 558 w 572"/>
                    <a:gd name="T81" fmla="*/ 185 h 572"/>
                    <a:gd name="T82" fmla="*/ 509 w 572"/>
                    <a:gd name="T83" fmla="*/ 100 h 572"/>
                    <a:gd name="T84" fmla="*/ 454 w 572"/>
                    <a:gd name="T85" fmla="*/ 124 h 572"/>
                    <a:gd name="T86" fmla="*/ 448 w 572"/>
                    <a:gd name="T87" fmla="*/ 118 h 572"/>
                    <a:gd name="T88" fmla="*/ 472 w 572"/>
                    <a:gd name="T89" fmla="*/ 63 h 572"/>
                    <a:gd name="T90" fmla="*/ 387 w 572"/>
                    <a:gd name="T91" fmla="*/ 14 h 572"/>
                    <a:gd name="T92" fmla="*/ 351 w 572"/>
                    <a:gd name="T93" fmla="*/ 62 h 572"/>
                    <a:gd name="T94" fmla="*/ 342 w 572"/>
                    <a:gd name="T95" fmla="*/ 59 h 572"/>
                    <a:gd name="T96" fmla="*/ 335 w 572"/>
                    <a:gd name="T97" fmla="*/ 0 h 572"/>
                    <a:gd name="T98" fmla="*/ 315 w 572"/>
                    <a:gd name="T9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 h="572">
                      <a:moveTo>
                        <a:pt x="315" y="0"/>
                      </a:moveTo>
                      <a:lnTo>
                        <a:pt x="237" y="0"/>
                      </a:lnTo>
                      <a:lnTo>
                        <a:pt x="230" y="59"/>
                      </a:lnTo>
                      <a:lnTo>
                        <a:pt x="220" y="62"/>
                      </a:lnTo>
                      <a:lnTo>
                        <a:pt x="185" y="14"/>
                      </a:lnTo>
                      <a:lnTo>
                        <a:pt x="99" y="64"/>
                      </a:lnTo>
                      <a:lnTo>
                        <a:pt x="123" y="118"/>
                      </a:lnTo>
                      <a:lnTo>
                        <a:pt x="118" y="124"/>
                      </a:lnTo>
                      <a:lnTo>
                        <a:pt x="63" y="100"/>
                      </a:lnTo>
                      <a:lnTo>
                        <a:pt x="14" y="186"/>
                      </a:lnTo>
                      <a:lnTo>
                        <a:pt x="61" y="221"/>
                      </a:lnTo>
                      <a:lnTo>
                        <a:pt x="59" y="230"/>
                      </a:lnTo>
                      <a:lnTo>
                        <a:pt x="0" y="237"/>
                      </a:lnTo>
                      <a:lnTo>
                        <a:pt x="0" y="336"/>
                      </a:lnTo>
                      <a:lnTo>
                        <a:pt x="59" y="342"/>
                      </a:lnTo>
                      <a:lnTo>
                        <a:pt x="62" y="352"/>
                      </a:lnTo>
                      <a:lnTo>
                        <a:pt x="14" y="388"/>
                      </a:lnTo>
                      <a:lnTo>
                        <a:pt x="63" y="473"/>
                      </a:lnTo>
                      <a:lnTo>
                        <a:pt x="118" y="449"/>
                      </a:lnTo>
                      <a:lnTo>
                        <a:pt x="124" y="455"/>
                      </a:lnTo>
                      <a:lnTo>
                        <a:pt x="100" y="509"/>
                      </a:lnTo>
                      <a:lnTo>
                        <a:pt x="185" y="559"/>
                      </a:lnTo>
                      <a:lnTo>
                        <a:pt x="221" y="511"/>
                      </a:lnTo>
                      <a:lnTo>
                        <a:pt x="230" y="513"/>
                      </a:lnTo>
                      <a:lnTo>
                        <a:pt x="237" y="572"/>
                      </a:lnTo>
                      <a:lnTo>
                        <a:pt x="335" y="572"/>
                      </a:lnTo>
                      <a:lnTo>
                        <a:pt x="342" y="513"/>
                      </a:lnTo>
                      <a:lnTo>
                        <a:pt x="352" y="511"/>
                      </a:lnTo>
                      <a:lnTo>
                        <a:pt x="387" y="558"/>
                      </a:lnTo>
                      <a:lnTo>
                        <a:pt x="473" y="509"/>
                      </a:lnTo>
                      <a:lnTo>
                        <a:pt x="449" y="454"/>
                      </a:lnTo>
                      <a:lnTo>
                        <a:pt x="455" y="448"/>
                      </a:lnTo>
                      <a:lnTo>
                        <a:pt x="509" y="472"/>
                      </a:lnTo>
                      <a:lnTo>
                        <a:pt x="559" y="387"/>
                      </a:lnTo>
                      <a:lnTo>
                        <a:pt x="511" y="352"/>
                      </a:lnTo>
                      <a:lnTo>
                        <a:pt x="513" y="342"/>
                      </a:lnTo>
                      <a:lnTo>
                        <a:pt x="572" y="336"/>
                      </a:lnTo>
                      <a:lnTo>
                        <a:pt x="572" y="237"/>
                      </a:lnTo>
                      <a:lnTo>
                        <a:pt x="513" y="230"/>
                      </a:lnTo>
                      <a:lnTo>
                        <a:pt x="510" y="220"/>
                      </a:lnTo>
                      <a:lnTo>
                        <a:pt x="558" y="185"/>
                      </a:lnTo>
                      <a:lnTo>
                        <a:pt x="509" y="100"/>
                      </a:lnTo>
                      <a:lnTo>
                        <a:pt x="454" y="124"/>
                      </a:lnTo>
                      <a:lnTo>
                        <a:pt x="448" y="118"/>
                      </a:lnTo>
                      <a:lnTo>
                        <a:pt x="472" y="63"/>
                      </a:lnTo>
                      <a:lnTo>
                        <a:pt x="387" y="14"/>
                      </a:lnTo>
                      <a:lnTo>
                        <a:pt x="351" y="62"/>
                      </a:lnTo>
                      <a:lnTo>
                        <a:pt x="342" y="59"/>
                      </a:lnTo>
                      <a:lnTo>
                        <a:pt x="335" y="0"/>
                      </a:lnTo>
                      <a:lnTo>
                        <a:pt x="31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 name="Freeform 160">
                  <a:extLst>
                    <a:ext uri="{FF2B5EF4-FFF2-40B4-BE49-F238E27FC236}">
                      <a16:creationId xmlns:a16="http://schemas.microsoft.com/office/drawing/2014/main" id="{6D01BEEE-C421-4E38-8EF5-58D728DA0291}"/>
                    </a:ext>
                  </a:extLst>
                </p:cNvPr>
                <p:cNvSpPr>
                  <a:spLocks noChangeArrowheads="1"/>
                </p:cNvSpPr>
                <p:nvPr/>
              </p:nvSpPr>
              <p:spPr bwMode="auto">
                <a:xfrm>
                  <a:off x="5076" y="2901"/>
                  <a:ext cx="270" cy="270"/>
                </a:xfrm>
                <a:custGeom>
                  <a:avLst/>
                  <a:gdLst>
                    <a:gd name="T0" fmla="*/ 299 w 540"/>
                    <a:gd name="T1" fmla="*/ 0 h 540"/>
                    <a:gd name="T2" fmla="*/ 235 w 540"/>
                    <a:gd name="T3" fmla="*/ 0 h 540"/>
                    <a:gd name="T4" fmla="*/ 229 w 540"/>
                    <a:gd name="T5" fmla="*/ 56 h 540"/>
                    <a:gd name="T6" fmla="*/ 213 w 540"/>
                    <a:gd name="T7" fmla="*/ 60 h 540"/>
                    <a:gd name="T8" fmla="*/ 197 w 540"/>
                    <a:gd name="T9" fmla="*/ 64 h 540"/>
                    <a:gd name="T10" fmla="*/ 165 w 540"/>
                    <a:gd name="T11" fmla="*/ 19 h 540"/>
                    <a:gd name="T12" fmla="*/ 104 w 540"/>
                    <a:gd name="T13" fmla="*/ 55 h 540"/>
                    <a:gd name="T14" fmla="*/ 128 w 540"/>
                    <a:gd name="T15" fmla="*/ 106 h 540"/>
                    <a:gd name="T16" fmla="*/ 116 w 540"/>
                    <a:gd name="T17" fmla="*/ 117 h 540"/>
                    <a:gd name="T18" fmla="*/ 105 w 540"/>
                    <a:gd name="T19" fmla="*/ 128 h 540"/>
                    <a:gd name="T20" fmla="*/ 54 w 540"/>
                    <a:gd name="T21" fmla="*/ 104 h 540"/>
                    <a:gd name="T22" fmla="*/ 18 w 540"/>
                    <a:gd name="T23" fmla="*/ 165 h 540"/>
                    <a:gd name="T24" fmla="*/ 64 w 540"/>
                    <a:gd name="T25" fmla="*/ 198 h 540"/>
                    <a:gd name="T26" fmla="*/ 60 w 540"/>
                    <a:gd name="T27" fmla="*/ 214 h 540"/>
                    <a:gd name="T28" fmla="*/ 56 w 540"/>
                    <a:gd name="T29" fmla="*/ 229 h 540"/>
                    <a:gd name="T30" fmla="*/ 0 w 540"/>
                    <a:gd name="T31" fmla="*/ 235 h 540"/>
                    <a:gd name="T32" fmla="*/ 0 w 540"/>
                    <a:gd name="T33" fmla="*/ 305 h 540"/>
                    <a:gd name="T34" fmla="*/ 56 w 540"/>
                    <a:gd name="T35" fmla="*/ 311 h 540"/>
                    <a:gd name="T36" fmla="*/ 60 w 540"/>
                    <a:gd name="T37" fmla="*/ 327 h 540"/>
                    <a:gd name="T38" fmla="*/ 64 w 540"/>
                    <a:gd name="T39" fmla="*/ 343 h 540"/>
                    <a:gd name="T40" fmla="*/ 19 w 540"/>
                    <a:gd name="T41" fmla="*/ 376 h 540"/>
                    <a:gd name="T42" fmla="*/ 55 w 540"/>
                    <a:gd name="T43" fmla="*/ 437 h 540"/>
                    <a:gd name="T44" fmla="*/ 106 w 540"/>
                    <a:gd name="T45" fmla="*/ 413 h 540"/>
                    <a:gd name="T46" fmla="*/ 116 w 540"/>
                    <a:gd name="T47" fmla="*/ 424 h 540"/>
                    <a:gd name="T48" fmla="*/ 128 w 540"/>
                    <a:gd name="T49" fmla="*/ 435 h 540"/>
                    <a:gd name="T50" fmla="*/ 104 w 540"/>
                    <a:gd name="T51" fmla="*/ 486 h 540"/>
                    <a:gd name="T52" fmla="*/ 165 w 540"/>
                    <a:gd name="T53" fmla="*/ 522 h 540"/>
                    <a:gd name="T54" fmla="*/ 198 w 540"/>
                    <a:gd name="T55" fmla="*/ 476 h 540"/>
                    <a:gd name="T56" fmla="*/ 213 w 540"/>
                    <a:gd name="T57" fmla="*/ 481 h 540"/>
                    <a:gd name="T58" fmla="*/ 229 w 540"/>
                    <a:gd name="T59" fmla="*/ 484 h 540"/>
                    <a:gd name="T60" fmla="*/ 235 w 540"/>
                    <a:gd name="T61" fmla="*/ 540 h 540"/>
                    <a:gd name="T62" fmla="*/ 305 w 540"/>
                    <a:gd name="T63" fmla="*/ 540 h 540"/>
                    <a:gd name="T64" fmla="*/ 311 w 540"/>
                    <a:gd name="T65" fmla="*/ 484 h 540"/>
                    <a:gd name="T66" fmla="*/ 327 w 540"/>
                    <a:gd name="T67" fmla="*/ 481 h 540"/>
                    <a:gd name="T68" fmla="*/ 343 w 540"/>
                    <a:gd name="T69" fmla="*/ 476 h 540"/>
                    <a:gd name="T70" fmla="*/ 376 w 540"/>
                    <a:gd name="T71" fmla="*/ 522 h 540"/>
                    <a:gd name="T72" fmla="*/ 436 w 540"/>
                    <a:gd name="T73" fmla="*/ 486 h 540"/>
                    <a:gd name="T74" fmla="*/ 412 w 540"/>
                    <a:gd name="T75" fmla="*/ 435 h 540"/>
                    <a:gd name="T76" fmla="*/ 424 w 540"/>
                    <a:gd name="T77" fmla="*/ 424 h 540"/>
                    <a:gd name="T78" fmla="*/ 435 w 540"/>
                    <a:gd name="T79" fmla="*/ 412 h 540"/>
                    <a:gd name="T80" fmla="*/ 486 w 540"/>
                    <a:gd name="T81" fmla="*/ 436 h 540"/>
                    <a:gd name="T82" fmla="*/ 522 w 540"/>
                    <a:gd name="T83" fmla="*/ 375 h 540"/>
                    <a:gd name="T84" fmla="*/ 476 w 540"/>
                    <a:gd name="T85" fmla="*/ 342 h 540"/>
                    <a:gd name="T86" fmla="*/ 480 w 540"/>
                    <a:gd name="T87" fmla="*/ 327 h 540"/>
                    <a:gd name="T88" fmla="*/ 484 w 540"/>
                    <a:gd name="T89" fmla="*/ 311 h 540"/>
                    <a:gd name="T90" fmla="*/ 540 w 540"/>
                    <a:gd name="T91" fmla="*/ 305 h 540"/>
                    <a:gd name="T92" fmla="*/ 540 w 540"/>
                    <a:gd name="T93" fmla="*/ 235 h 540"/>
                    <a:gd name="T94" fmla="*/ 484 w 540"/>
                    <a:gd name="T95" fmla="*/ 229 h 540"/>
                    <a:gd name="T96" fmla="*/ 480 w 540"/>
                    <a:gd name="T97" fmla="*/ 213 h 540"/>
                    <a:gd name="T98" fmla="*/ 476 w 540"/>
                    <a:gd name="T99" fmla="*/ 198 h 540"/>
                    <a:gd name="T100" fmla="*/ 521 w 540"/>
                    <a:gd name="T101" fmla="*/ 165 h 540"/>
                    <a:gd name="T102" fmla="*/ 485 w 540"/>
                    <a:gd name="T103" fmla="*/ 104 h 540"/>
                    <a:gd name="T104" fmla="*/ 434 w 540"/>
                    <a:gd name="T105" fmla="*/ 128 h 540"/>
                    <a:gd name="T106" fmla="*/ 424 w 540"/>
                    <a:gd name="T107" fmla="*/ 116 h 540"/>
                    <a:gd name="T108" fmla="*/ 412 w 540"/>
                    <a:gd name="T109" fmla="*/ 105 h 540"/>
                    <a:gd name="T110" fmla="*/ 436 w 540"/>
                    <a:gd name="T111" fmla="*/ 54 h 540"/>
                    <a:gd name="T112" fmla="*/ 375 w 540"/>
                    <a:gd name="T113" fmla="*/ 18 h 540"/>
                    <a:gd name="T114" fmla="*/ 342 w 540"/>
                    <a:gd name="T115" fmla="*/ 64 h 540"/>
                    <a:gd name="T116" fmla="*/ 327 w 540"/>
                    <a:gd name="T117" fmla="*/ 60 h 540"/>
                    <a:gd name="T118" fmla="*/ 311 w 540"/>
                    <a:gd name="T119" fmla="*/ 56 h 540"/>
                    <a:gd name="T120" fmla="*/ 305 w 540"/>
                    <a:gd name="T121" fmla="*/ 0 h 540"/>
                    <a:gd name="T122" fmla="*/ 299 w 540"/>
                    <a:gd name="T1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0" h="540">
                      <a:moveTo>
                        <a:pt x="299" y="0"/>
                      </a:moveTo>
                      <a:lnTo>
                        <a:pt x="235" y="0"/>
                      </a:lnTo>
                      <a:lnTo>
                        <a:pt x="229" y="56"/>
                      </a:lnTo>
                      <a:lnTo>
                        <a:pt x="213" y="60"/>
                      </a:lnTo>
                      <a:lnTo>
                        <a:pt x="197" y="64"/>
                      </a:lnTo>
                      <a:lnTo>
                        <a:pt x="165" y="19"/>
                      </a:lnTo>
                      <a:lnTo>
                        <a:pt x="104" y="55"/>
                      </a:lnTo>
                      <a:lnTo>
                        <a:pt x="128" y="106"/>
                      </a:lnTo>
                      <a:lnTo>
                        <a:pt x="116" y="117"/>
                      </a:lnTo>
                      <a:lnTo>
                        <a:pt x="105" y="128"/>
                      </a:lnTo>
                      <a:lnTo>
                        <a:pt x="54" y="104"/>
                      </a:lnTo>
                      <a:lnTo>
                        <a:pt x="18" y="165"/>
                      </a:lnTo>
                      <a:lnTo>
                        <a:pt x="64" y="198"/>
                      </a:lnTo>
                      <a:lnTo>
                        <a:pt x="60" y="214"/>
                      </a:lnTo>
                      <a:lnTo>
                        <a:pt x="56" y="229"/>
                      </a:lnTo>
                      <a:lnTo>
                        <a:pt x="0" y="235"/>
                      </a:lnTo>
                      <a:lnTo>
                        <a:pt x="0" y="305"/>
                      </a:lnTo>
                      <a:lnTo>
                        <a:pt x="56" y="311"/>
                      </a:lnTo>
                      <a:lnTo>
                        <a:pt x="60" y="327"/>
                      </a:lnTo>
                      <a:lnTo>
                        <a:pt x="64" y="343"/>
                      </a:lnTo>
                      <a:lnTo>
                        <a:pt x="19" y="376"/>
                      </a:lnTo>
                      <a:lnTo>
                        <a:pt x="55" y="437"/>
                      </a:lnTo>
                      <a:lnTo>
                        <a:pt x="106" y="413"/>
                      </a:lnTo>
                      <a:lnTo>
                        <a:pt x="116" y="424"/>
                      </a:lnTo>
                      <a:lnTo>
                        <a:pt x="128" y="435"/>
                      </a:lnTo>
                      <a:lnTo>
                        <a:pt x="104" y="486"/>
                      </a:lnTo>
                      <a:lnTo>
                        <a:pt x="165" y="522"/>
                      </a:lnTo>
                      <a:lnTo>
                        <a:pt x="198" y="476"/>
                      </a:lnTo>
                      <a:lnTo>
                        <a:pt x="213" y="481"/>
                      </a:lnTo>
                      <a:lnTo>
                        <a:pt x="229" y="484"/>
                      </a:lnTo>
                      <a:lnTo>
                        <a:pt x="235" y="540"/>
                      </a:lnTo>
                      <a:lnTo>
                        <a:pt x="305" y="540"/>
                      </a:lnTo>
                      <a:lnTo>
                        <a:pt x="311" y="484"/>
                      </a:lnTo>
                      <a:lnTo>
                        <a:pt x="327" y="481"/>
                      </a:lnTo>
                      <a:lnTo>
                        <a:pt x="343" y="476"/>
                      </a:lnTo>
                      <a:lnTo>
                        <a:pt x="376" y="522"/>
                      </a:lnTo>
                      <a:lnTo>
                        <a:pt x="436" y="486"/>
                      </a:lnTo>
                      <a:lnTo>
                        <a:pt x="412" y="435"/>
                      </a:lnTo>
                      <a:lnTo>
                        <a:pt x="424" y="424"/>
                      </a:lnTo>
                      <a:lnTo>
                        <a:pt x="435" y="412"/>
                      </a:lnTo>
                      <a:lnTo>
                        <a:pt x="486" y="436"/>
                      </a:lnTo>
                      <a:lnTo>
                        <a:pt x="522" y="375"/>
                      </a:lnTo>
                      <a:lnTo>
                        <a:pt x="476" y="342"/>
                      </a:lnTo>
                      <a:lnTo>
                        <a:pt x="480" y="327"/>
                      </a:lnTo>
                      <a:lnTo>
                        <a:pt x="484" y="311"/>
                      </a:lnTo>
                      <a:lnTo>
                        <a:pt x="540" y="305"/>
                      </a:lnTo>
                      <a:lnTo>
                        <a:pt x="540" y="235"/>
                      </a:lnTo>
                      <a:lnTo>
                        <a:pt x="484" y="229"/>
                      </a:lnTo>
                      <a:lnTo>
                        <a:pt x="480" y="213"/>
                      </a:lnTo>
                      <a:lnTo>
                        <a:pt x="476" y="198"/>
                      </a:lnTo>
                      <a:lnTo>
                        <a:pt x="521" y="165"/>
                      </a:lnTo>
                      <a:lnTo>
                        <a:pt x="485" y="104"/>
                      </a:lnTo>
                      <a:lnTo>
                        <a:pt x="434" y="128"/>
                      </a:lnTo>
                      <a:lnTo>
                        <a:pt x="424" y="116"/>
                      </a:lnTo>
                      <a:lnTo>
                        <a:pt x="412" y="105"/>
                      </a:lnTo>
                      <a:lnTo>
                        <a:pt x="436" y="54"/>
                      </a:lnTo>
                      <a:lnTo>
                        <a:pt x="375" y="18"/>
                      </a:lnTo>
                      <a:lnTo>
                        <a:pt x="342" y="64"/>
                      </a:lnTo>
                      <a:lnTo>
                        <a:pt x="327" y="60"/>
                      </a:lnTo>
                      <a:lnTo>
                        <a:pt x="311" y="56"/>
                      </a:lnTo>
                      <a:lnTo>
                        <a:pt x="305" y="0"/>
                      </a:lnTo>
                      <a:lnTo>
                        <a:pt x="29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 name="Freeform 161">
                  <a:extLst>
                    <a:ext uri="{FF2B5EF4-FFF2-40B4-BE49-F238E27FC236}">
                      <a16:creationId xmlns:a16="http://schemas.microsoft.com/office/drawing/2014/main" id="{B2AE4FEB-B15A-4558-9165-BEA6C0EC1829}"/>
                    </a:ext>
                  </a:extLst>
                </p:cNvPr>
                <p:cNvSpPr>
                  <a:spLocks noChangeArrowheads="1"/>
                </p:cNvSpPr>
                <p:nvPr/>
              </p:nvSpPr>
              <p:spPr bwMode="auto">
                <a:xfrm>
                  <a:off x="5083" y="2908"/>
                  <a:ext cx="256" cy="256"/>
                </a:xfrm>
                <a:custGeom>
                  <a:avLst/>
                  <a:gdLst>
                    <a:gd name="T0" fmla="*/ 278 w 512"/>
                    <a:gd name="T1" fmla="*/ 0 h 512"/>
                    <a:gd name="T2" fmla="*/ 287 w 512"/>
                    <a:gd name="T3" fmla="*/ 55 h 512"/>
                    <a:gd name="T4" fmla="*/ 330 w 512"/>
                    <a:gd name="T5" fmla="*/ 66 h 512"/>
                    <a:gd name="T6" fmla="*/ 365 w 512"/>
                    <a:gd name="T7" fmla="*/ 24 h 512"/>
                    <a:gd name="T8" fmla="*/ 381 w 512"/>
                    <a:gd name="T9" fmla="*/ 95 h 512"/>
                    <a:gd name="T10" fmla="*/ 401 w 512"/>
                    <a:gd name="T11" fmla="*/ 111 h 512"/>
                    <a:gd name="T12" fmla="*/ 417 w 512"/>
                    <a:gd name="T13" fmla="*/ 131 h 512"/>
                    <a:gd name="T14" fmla="*/ 488 w 512"/>
                    <a:gd name="T15" fmla="*/ 147 h 512"/>
                    <a:gd name="T16" fmla="*/ 446 w 512"/>
                    <a:gd name="T17" fmla="*/ 181 h 512"/>
                    <a:gd name="T18" fmla="*/ 456 w 512"/>
                    <a:gd name="T19" fmla="*/ 214 h 512"/>
                    <a:gd name="T20" fmla="*/ 458 w 512"/>
                    <a:gd name="T21" fmla="*/ 228 h 512"/>
                    <a:gd name="T22" fmla="*/ 512 w 512"/>
                    <a:gd name="T23" fmla="*/ 278 h 512"/>
                    <a:gd name="T24" fmla="*/ 458 w 512"/>
                    <a:gd name="T25" fmla="*/ 287 h 512"/>
                    <a:gd name="T26" fmla="*/ 447 w 512"/>
                    <a:gd name="T27" fmla="*/ 331 h 512"/>
                    <a:gd name="T28" fmla="*/ 489 w 512"/>
                    <a:gd name="T29" fmla="*/ 365 h 512"/>
                    <a:gd name="T30" fmla="*/ 417 w 512"/>
                    <a:gd name="T31" fmla="*/ 381 h 512"/>
                    <a:gd name="T32" fmla="*/ 401 w 512"/>
                    <a:gd name="T33" fmla="*/ 401 h 512"/>
                    <a:gd name="T34" fmla="*/ 382 w 512"/>
                    <a:gd name="T35" fmla="*/ 417 h 512"/>
                    <a:gd name="T36" fmla="*/ 365 w 512"/>
                    <a:gd name="T37" fmla="*/ 489 h 512"/>
                    <a:gd name="T38" fmla="*/ 331 w 512"/>
                    <a:gd name="T39" fmla="*/ 447 h 512"/>
                    <a:gd name="T40" fmla="*/ 310 w 512"/>
                    <a:gd name="T41" fmla="*/ 453 h 512"/>
                    <a:gd name="T42" fmla="*/ 287 w 512"/>
                    <a:gd name="T43" fmla="*/ 458 h 512"/>
                    <a:gd name="T44" fmla="*/ 278 w 512"/>
                    <a:gd name="T45" fmla="*/ 512 h 512"/>
                    <a:gd name="T46" fmla="*/ 228 w 512"/>
                    <a:gd name="T47" fmla="*/ 458 h 512"/>
                    <a:gd name="T48" fmla="*/ 204 w 512"/>
                    <a:gd name="T49" fmla="*/ 453 h 512"/>
                    <a:gd name="T50" fmla="*/ 179 w 512"/>
                    <a:gd name="T51" fmla="*/ 446 h 512"/>
                    <a:gd name="T52" fmla="*/ 108 w 512"/>
                    <a:gd name="T53" fmla="*/ 467 h 512"/>
                    <a:gd name="T54" fmla="*/ 129 w 512"/>
                    <a:gd name="T55" fmla="*/ 416 h 512"/>
                    <a:gd name="T56" fmla="*/ 98 w 512"/>
                    <a:gd name="T57" fmla="*/ 384 h 512"/>
                    <a:gd name="T58" fmla="*/ 46 w 512"/>
                    <a:gd name="T59" fmla="*/ 405 h 512"/>
                    <a:gd name="T60" fmla="*/ 68 w 512"/>
                    <a:gd name="T61" fmla="*/ 334 h 512"/>
                    <a:gd name="T62" fmla="*/ 59 w 512"/>
                    <a:gd name="T63" fmla="*/ 310 h 512"/>
                    <a:gd name="T64" fmla="*/ 55 w 512"/>
                    <a:gd name="T65" fmla="*/ 287 h 512"/>
                    <a:gd name="T66" fmla="*/ 0 w 512"/>
                    <a:gd name="T67" fmla="*/ 278 h 512"/>
                    <a:gd name="T68" fmla="*/ 54 w 512"/>
                    <a:gd name="T69" fmla="*/ 228 h 512"/>
                    <a:gd name="T70" fmla="*/ 59 w 512"/>
                    <a:gd name="T71" fmla="*/ 204 h 512"/>
                    <a:gd name="T72" fmla="*/ 66 w 512"/>
                    <a:gd name="T73" fmla="*/ 179 h 512"/>
                    <a:gd name="T74" fmla="*/ 46 w 512"/>
                    <a:gd name="T75" fmla="*/ 108 h 512"/>
                    <a:gd name="T76" fmla="*/ 96 w 512"/>
                    <a:gd name="T77" fmla="*/ 129 h 512"/>
                    <a:gd name="T78" fmla="*/ 128 w 512"/>
                    <a:gd name="T79" fmla="*/ 98 h 512"/>
                    <a:gd name="T80" fmla="*/ 107 w 512"/>
                    <a:gd name="T81" fmla="*/ 46 h 512"/>
                    <a:gd name="T82" fmla="*/ 179 w 512"/>
                    <a:gd name="T83" fmla="*/ 68 h 512"/>
                    <a:gd name="T84" fmla="*/ 202 w 512"/>
                    <a:gd name="T85" fmla="*/ 59 h 512"/>
                    <a:gd name="T86" fmla="*/ 225 w 512"/>
                    <a:gd name="T87" fmla="*/ 55 h 512"/>
                    <a:gd name="T88" fmla="*/ 234 w 512"/>
                    <a:gd name="T8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278" y="0"/>
                      </a:moveTo>
                      <a:lnTo>
                        <a:pt x="278" y="0"/>
                      </a:lnTo>
                      <a:lnTo>
                        <a:pt x="284" y="54"/>
                      </a:lnTo>
                      <a:lnTo>
                        <a:pt x="287" y="55"/>
                      </a:lnTo>
                      <a:lnTo>
                        <a:pt x="308" y="59"/>
                      </a:lnTo>
                      <a:lnTo>
                        <a:pt x="330" y="66"/>
                      </a:lnTo>
                      <a:lnTo>
                        <a:pt x="333" y="68"/>
                      </a:lnTo>
                      <a:lnTo>
                        <a:pt x="365" y="24"/>
                      </a:lnTo>
                      <a:lnTo>
                        <a:pt x="404" y="46"/>
                      </a:lnTo>
                      <a:lnTo>
                        <a:pt x="381" y="95"/>
                      </a:lnTo>
                      <a:lnTo>
                        <a:pt x="383" y="98"/>
                      </a:lnTo>
                      <a:lnTo>
                        <a:pt x="401" y="111"/>
                      </a:lnTo>
                      <a:lnTo>
                        <a:pt x="414" y="129"/>
                      </a:lnTo>
                      <a:lnTo>
                        <a:pt x="417" y="131"/>
                      </a:lnTo>
                      <a:lnTo>
                        <a:pt x="466" y="108"/>
                      </a:lnTo>
                      <a:lnTo>
                        <a:pt x="488" y="147"/>
                      </a:lnTo>
                      <a:lnTo>
                        <a:pt x="444" y="179"/>
                      </a:lnTo>
                      <a:lnTo>
                        <a:pt x="446" y="181"/>
                      </a:lnTo>
                      <a:lnTo>
                        <a:pt x="453" y="204"/>
                      </a:lnTo>
                      <a:lnTo>
                        <a:pt x="456" y="214"/>
                      </a:lnTo>
                      <a:lnTo>
                        <a:pt x="458" y="225"/>
                      </a:lnTo>
                      <a:lnTo>
                        <a:pt x="458" y="228"/>
                      </a:lnTo>
                      <a:lnTo>
                        <a:pt x="512" y="234"/>
                      </a:lnTo>
                      <a:lnTo>
                        <a:pt x="512" y="278"/>
                      </a:lnTo>
                      <a:lnTo>
                        <a:pt x="458" y="284"/>
                      </a:lnTo>
                      <a:lnTo>
                        <a:pt x="458" y="287"/>
                      </a:lnTo>
                      <a:lnTo>
                        <a:pt x="453" y="310"/>
                      </a:lnTo>
                      <a:lnTo>
                        <a:pt x="447" y="331"/>
                      </a:lnTo>
                      <a:lnTo>
                        <a:pt x="446" y="333"/>
                      </a:lnTo>
                      <a:lnTo>
                        <a:pt x="489" y="365"/>
                      </a:lnTo>
                      <a:lnTo>
                        <a:pt x="466" y="404"/>
                      </a:lnTo>
                      <a:lnTo>
                        <a:pt x="417" y="381"/>
                      </a:lnTo>
                      <a:lnTo>
                        <a:pt x="416" y="384"/>
                      </a:lnTo>
                      <a:lnTo>
                        <a:pt x="401" y="401"/>
                      </a:lnTo>
                      <a:lnTo>
                        <a:pt x="384" y="416"/>
                      </a:lnTo>
                      <a:lnTo>
                        <a:pt x="382" y="417"/>
                      </a:lnTo>
                      <a:lnTo>
                        <a:pt x="405" y="466"/>
                      </a:lnTo>
                      <a:lnTo>
                        <a:pt x="365" y="489"/>
                      </a:lnTo>
                      <a:lnTo>
                        <a:pt x="333" y="446"/>
                      </a:lnTo>
                      <a:lnTo>
                        <a:pt x="331" y="447"/>
                      </a:lnTo>
                      <a:lnTo>
                        <a:pt x="320" y="450"/>
                      </a:lnTo>
                      <a:lnTo>
                        <a:pt x="310" y="453"/>
                      </a:lnTo>
                      <a:lnTo>
                        <a:pt x="298" y="456"/>
                      </a:lnTo>
                      <a:lnTo>
                        <a:pt x="287" y="458"/>
                      </a:lnTo>
                      <a:lnTo>
                        <a:pt x="284" y="458"/>
                      </a:lnTo>
                      <a:lnTo>
                        <a:pt x="278" y="512"/>
                      </a:lnTo>
                      <a:lnTo>
                        <a:pt x="234" y="512"/>
                      </a:lnTo>
                      <a:lnTo>
                        <a:pt x="228" y="458"/>
                      </a:lnTo>
                      <a:lnTo>
                        <a:pt x="225" y="458"/>
                      </a:lnTo>
                      <a:lnTo>
                        <a:pt x="204" y="453"/>
                      </a:lnTo>
                      <a:lnTo>
                        <a:pt x="182" y="447"/>
                      </a:lnTo>
                      <a:lnTo>
                        <a:pt x="179" y="446"/>
                      </a:lnTo>
                      <a:lnTo>
                        <a:pt x="147" y="489"/>
                      </a:lnTo>
                      <a:lnTo>
                        <a:pt x="108" y="467"/>
                      </a:lnTo>
                      <a:lnTo>
                        <a:pt x="131" y="418"/>
                      </a:lnTo>
                      <a:lnTo>
                        <a:pt x="129" y="416"/>
                      </a:lnTo>
                      <a:lnTo>
                        <a:pt x="111" y="401"/>
                      </a:lnTo>
                      <a:lnTo>
                        <a:pt x="98" y="384"/>
                      </a:lnTo>
                      <a:lnTo>
                        <a:pt x="95" y="382"/>
                      </a:lnTo>
                      <a:lnTo>
                        <a:pt x="46" y="405"/>
                      </a:lnTo>
                      <a:lnTo>
                        <a:pt x="24" y="365"/>
                      </a:lnTo>
                      <a:lnTo>
                        <a:pt x="68" y="334"/>
                      </a:lnTo>
                      <a:lnTo>
                        <a:pt x="66" y="331"/>
                      </a:lnTo>
                      <a:lnTo>
                        <a:pt x="59" y="310"/>
                      </a:lnTo>
                      <a:lnTo>
                        <a:pt x="56" y="298"/>
                      </a:lnTo>
                      <a:lnTo>
                        <a:pt x="55" y="287"/>
                      </a:lnTo>
                      <a:lnTo>
                        <a:pt x="54" y="284"/>
                      </a:lnTo>
                      <a:lnTo>
                        <a:pt x="0" y="278"/>
                      </a:lnTo>
                      <a:lnTo>
                        <a:pt x="0" y="234"/>
                      </a:lnTo>
                      <a:lnTo>
                        <a:pt x="54" y="228"/>
                      </a:lnTo>
                      <a:lnTo>
                        <a:pt x="55" y="225"/>
                      </a:lnTo>
                      <a:lnTo>
                        <a:pt x="59" y="204"/>
                      </a:lnTo>
                      <a:lnTo>
                        <a:pt x="65" y="182"/>
                      </a:lnTo>
                      <a:lnTo>
                        <a:pt x="66" y="179"/>
                      </a:lnTo>
                      <a:lnTo>
                        <a:pt x="23" y="148"/>
                      </a:lnTo>
                      <a:lnTo>
                        <a:pt x="46" y="108"/>
                      </a:lnTo>
                      <a:lnTo>
                        <a:pt x="95" y="131"/>
                      </a:lnTo>
                      <a:lnTo>
                        <a:pt x="96" y="129"/>
                      </a:lnTo>
                      <a:lnTo>
                        <a:pt x="111" y="113"/>
                      </a:lnTo>
                      <a:lnTo>
                        <a:pt x="128" y="98"/>
                      </a:lnTo>
                      <a:lnTo>
                        <a:pt x="130" y="95"/>
                      </a:lnTo>
                      <a:lnTo>
                        <a:pt x="107" y="46"/>
                      </a:lnTo>
                      <a:lnTo>
                        <a:pt x="147" y="24"/>
                      </a:lnTo>
                      <a:lnTo>
                        <a:pt x="179" y="68"/>
                      </a:lnTo>
                      <a:lnTo>
                        <a:pt x="181" y="66"/>
                      </a:lnTo>
                      <a:lnTo>
                        <a:pt x="202" y="59"/>
                      </a:lnTo>
                      <a:lnTo>
                        <a:pt x="214" y="57"/>
                      </a:lnTo>
                      <a:lnTo>
                        <a:pt x="225" y="55"/>
                      </a:lnTo>
                      <a:lnTo>
                        <a:pt x="228" y="54"/>
                      </a:lnTo>
                      <a:lnTo>
                        <a:pt x="234" y="0"/>
                      </a:lnTo>
                      <a:lnTo>
                        <a:pt x="2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4" name="Freeform 162">
                  <a:extLst>
                    <a:ext uri="{FF2B5EF4-FFF2-40B4-BE49-F238E27FC236}">
                      <a16:creationId xmlns:a16="http://schemas.microsoft.com/office/drawing/2014/main" id="{4C511B57-1F3D-48A1-8FEC-36641F01A110}"/>
                    </a:ext>
                  </a:extLst>
                </p:cNvPr>
                <p:cNvSpPr>
                  <a:spLocks noEditPoints="1" noChangeArrowheads="1"/>
                </p:cNvSpPr>
                <p:nvPr/>
              </p:nvSpPr>
              <p:spPr bwMode="auto">
                <a:xfrm>
                  <a:off x="5079" y="2904"/>
                  <a:ext cx="264" cy="264"/>
                </a:xfrm>
                <a:custGeom>
                  <a:avLst/>
                  <a:gdLst>
                    <a:gd name="T0" fmla="*/ 291 w 526"/>
                    <a:gd name="T1" fmla="*/ 61 h 526"/>
                    <a:gd name="T2" fmla="*/ 337 w 526"/>
                    <a:gd name="T3" fmla="*/ 73 h 526"/>
                    <a:gd name="T4" fmla="*/ 411 w 526"/>
                    <a:gd name="T5" fmla="*/ 53 h 526"/>
                    <a:gd name="T6" fmla="*/ 408 w 526"/>
                    <a:gd name="T7" fmla="*/ 118 h 526"/>
                    <a:gd name="T8" fmla="*/ 473 w 526"/>
                    <a:gd name="T9" fmla="*/ 115 h 526"/>
                    <a:gd name="T10" fmla="*/ 453 w 526"/>
                    <a:gd name="T11" fmla="*/ 188 h 526"/>
                    <a:gd name="T12" fmla="*/ 465 w 526"/>
                    <a:gd name="T13" fmla="*/ 232 h 526"/>
                    <a:gd name="T14" fmla="*/ 519 w 526"/>
                    <a:gd name="T15" fmla="*/ 285 h 526"/>
                    <a:gd name="T16" fmla="*/ 460 w 526"/>
                    <a:gd name="T17" fmla="*/ 317 h 526"/>
                    <a:gd name="T18" fmla="*/ 496 w 526"/>
                    <a:gd name="T19" fmla="*/ 372 h 526"/>
                    <a:gd name="T20" fmla="*/ 423 w 526"/>
                    <a:gd name="T21" fmla="*/ 391 h 526"/>
                    <a:gd name="T22" fmla="*/ 389 w 526"/>
                    <a:gd name="T23" fmla="*/ 424 h 526"/>
                    <a:gd name="T24" fmla="*/ 340 w 526"/>
                    <a:gd name="T25" fmla="*/ 453 h 526"/>
                    <a:gd name="T26" fmla="*/ 317 w 526"/>
                    <a:gd name="T27" fmla="*/ 460 h 526"/>
                    <a:gd name="T28" fmla="*/ 291 w 526"/>
                    <a:gd name="T29" fmla="*/ 465 h 526"/>
                    <a:gd name="T30" fmla="*/ 235 w 526"/>
                    <a:gd name="T31" fmla="*/ 465 h 526"/>
                    <a:gd name="T32" fmla="*/ 189 w 526"/>
                    <a:gd name="T33" fmla="*/ 454 h 526"/>
                    <a:gd name="T34" fmla="*/ 115 w 526"/>
                    <a:gd name="T35" fmla="*/ 474 h 526"/>
                    <a:gd name="T36" fmla="*/ 118 w 526"/>
                    <a:gd name="T37" fmla="*/ 408 h 526"/>
                    <a:gd name="T38" fmla="*/ 53 w 526"/>
                    <a:gd name="T39" fmla="*/ 412 h 526"/>
                    <a:gd name="T40" fmla="*/ 73 w 526"/>
                    <a:gd name="T41" fmla="*/ 338 h 526"/>
                    <a:gd name="T42" fmla="*/ 62 w 526"/>
                    <a:gd name="T43" fmla="*/ 294 h 526"/>
                    <a:gd name="T44" fmla="*/ 7 w 526"/>
                    <a:gd name="T45" fmla="*/ 241 h 526"/>
                    <a:gd name="T46" fmla="*/ 66 w 526"/>
                    <a:gd name="T47" fmla="*/ 211 h 526"/>
                    <a:gd name="T48" fmla="*/ 30 w 526"/>
                    <a:gd name="T49" fmla="*/ 155 h 526"/>
                    <a:gd name="T50" fmla="*/ 103 w 526"/>
                    <a:gd name="T51" fmla="*/ 136 h 526"/>
                    <a:gd name="T52" fmla="*/ 137 w 526"/>
                    <a:gd name="T53" fmla="*/ 102 h 526"/>
                    <a:gd name="T54" fmla="*/ 186 w 526"/>
                    <a:gd name="T55" fmla="*/ 75 h 526"/>
                    <a:gd name="T56" fmla="*/ 221 w 526"/>
                    <a:gd name="T57" fmla="*/ 64 h 526"/>
                    <a:gd name="T58" fmla="*/ 241 w 526"/>
                    <a:gd name="T59" fmla="*/ 7 h 526"/>
                    <a:gd name="T60" fmla="*/ 234 w 526"/>
                    <a:gd name="T61" fmla="*/ 0 h 526"/>
                    <a:gd name="T62" fmla="*/ 188 w 526"/>
                    <a:gd name="T63" fmla="*/ 65 h 526"/>
                    <a:gd name="T64" fmla="*/ 128 w 526"/>
                    <a:gd name="T65" fmla="*/ 100 h 526"/>
                    <a:gd name="T66" fmla="*/ 50 w 526"/>
                    <a:gd name="T67" fmla="*/ 106 h 526"/>
                    <a:gd name="T68" fmla="*/ 59 w 526"/>
                    <a:gd name="T69" fmla="*/ 208 h 526"/>
                    <a:gd name="T70" fmla="*/ 0 w 526"/>
                    <a:gd name="T71" fmla="*/ 293 h 526"/>
                    <a:gd name="T72" fmla="*/ 65 w 526"/>
                    <a:gd name="T73" fmla="*/ 338 h 526"/>
                    <a:gd name="T74" fmla="*/ 100 w 526"/>
                    <a:gd name="T75" fmla="*/ 398 h 526"/>
                    <a:gd name="T76" fmla="*/ 106 w 526"/>
                    <a:gd name="T77" fmla="*/ 477 h 526"/>
                    <a:gd name="T78" fmla="*/ 208 w 526"/>
                    <a:gd name="T79" fmla="*/ 467 h 526"/>
                    <a:gd name="T80" fmla="*/ 292 w 526"/>
                    <a:gd name="T81" fmla="*/ 526 h 526"/>
                    <a:gd name="T82" fmla="*/ 338 w 526"/>
                    <a:gd name="T83" fmla="*/ 461 h 526"/>
                    <a:gd name="T84" fmla="*/ 398 w 526"/>
                    <a:gd name="T85" fmla="*/ 426 h 526"/>
                    <a:gd name="T86" fmla="*/ 476 w 526"/>
                    <a:gd name="T87" fmla="*/ 420 h 526"/>
                    <a:gd name="T88" fmla="*/ 467 w 526"/>
                    <a:gd name="T89" fmla="*/ 318 h 526"/>
                    <a:gd name="T90" fmla="*/ 526 w 526"/>
                    <a:gd name="T91" fmla="*/ 234 h 526"/>
                    <a:gd name="T92" fmla="*/ 461 w 526"/>
                    <a:gd name="T93" fmla="*/ 188 h 526"/>
                    <a:gd name="T94" fmla="*/ 426 w 526"/>
                    <a:gd name="T95" fmla="*/ 128 h 526"/>
                    <a:gd name="T96" fmla="*/ 420 w 526"/>
                    <a:gd name="T97" fmla="*/ 50 h 526"/>
                    <a:gd name="T98" fmla="*/ 318 w 526"/>
                    <a:gd name="T99" fmla="*/ 59 h 526"/>
                    <a:gd name="T100" fmla="*/ 289 w 526"/>
                    <a:gd name="T101"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6" h="526">
                      <a:moveTo>
                        <a:pt x="285" y="7"/>
                      </a:moveTo>
                      <a:lnTo>
                        <a:pt x="285" y="7"/>
                      </a:lnTo>
                      <a:lnTo>
                        <a:pt x="291" y="61"/>
                      </a:lnTo>
                      <a:lnTo>
                        <a:pt x="294" y="62"/>
                      </a:lnTo>
                      <a:lnTo>
                        <a:pt x="315" y="66"/>
                      </a:lnTo>
                      <a:lnTo>
                        <a:pt x="337" y="73"/>
                      </a:lnTo>
                      <a:lnTo>
                        <a:pt x="340" y="75"/>
                      </a:lnTo>
                      <a:lnTo>
                        <a:pt x="372" y="31"/>
                      </a:lnTo>
                      <a:lnTo>
                        <a:pt x="411" y="53"/>
                      </a:lnTo>
                      <a:lnTo>
                        <a:pt x="388" y="102"/>
                      </a:lnTo>
                      <a:lnTo>
                        <a:pt x="390" y="105"/>
                      </a:lnTo>
                      <a:lnTo>
                        <a:pt x="408" y="118"/>
                      </a:lnTo>
                      <a:lnTo>
                        <a:pt x="421" y="136"/>
                      </a:lnTo>
                      <a:lnTo>
                        <a:pt x="424" y="138"/>
                      </a:lnTo>
                      <a:lnTo>
                        <a:pt x="473" y="115"/>
                      </a:lnTo>
                      <a:lnTo>
                        <a:pt x="495" y="154"/>
                      </a:lnTo>
                      <a:lnTo>
                        <a:pt x="451" y="186"/>
                      </a:lnTo>
                      <a:lnTo>
                        <a:pt x="453" y="188"/>
                      </a:lnTo>
                      <a:lnTo>
                        <a:pt x="460" y="211"/>
                      </a:lnTo>
                      <a:lnTo>
                        <a:pt x="463" y="221"/>
                      </a:lnTo>
                      <a:lnTo>
                        <a:pt x="465" y="232"/>
                      </a:lnTo>
                      <a:lnTo>
                        <a:pt x="465" y="235"/>
                      </a:lnTo>
                      <a:lnTo>
                        <a:pt x="519" y="241"/>
                      </a:lnTo>
                      <a:lnTo>
                        <a:pt x="519" y="285"/>
                      </a:lnTo>
                      <a:lnTo>
                        <a:pt x="465" y="291"/>
                      </a:lnTo>
                      <a:lnTo>
                        <a:pt x="465" y="294"/>
                      </a:lnTo>
                      <a:lnTo>
                        <a:pt x="460" y="317"/>
                      </a:lnTo>
                      <a:lnTo>
                        <a:pt x="454" y="338"/>
                      </a:lnTo>
                      <a:lnTo>
                        <a:pt x="453" y="340"/>
                      </a:lnTo>
                      <a:lnTo>
                        <a:pt x="496" y="372"/>
                      </a:lnTo>
                      <a:lnTo>
                        <a:pt x="473" y="411"/>
                      </a:lnTo>
                      <a:lnTo>
                        <a:pt x="424" y="388"/>
                      </a:lnTo>
                      <a:lnTo>
                        <a:pt x="423" y="391"/>
                      </a:lnTo>
                      <a:lnTo>
                        <a:pt x="408" y="408"/>
                      </a:lnTo>
                      <a:lnTo>
                        <a:pt x="391" y="423"/>
                      </a:lnTo>
                      <a:lnTo>
                        <a:pt x="389" y="424"/>
                      </a:lnTo>
                      <a:lnTo>
                        <a:pt x="412" y="473"/>
                      </a:lnTo>
                      <a:lnTo>
                        <a:pt x="372" y="496"/>
                      </a:lnTo>
                      <a:lnTo>
                        <a:pt x="340" y="453"/>
                      </a:lnTo>
                      <a:lnTo>
                        <a:pt x="338" y="454"/>
                      </a:lnTo>
                      <a:lnTo>
                        <a:pt x="327" y="457"/>
                      </a:lnTo>
                      <a:lnTo>
                        <a:pt x="317" y="460"/>
                      </a:lnTo>
                      <a:lnTo>
                        <a:pt x="305" y="463"/>
                      </a:lnTo>
                      <a:lnTo>
                        <a:pt x="294" y="465"/>
                      </a:lnTo>
                      <a:lnTo>
                        <a:pt x="291" y="465"/>
                      </a:lnTo>
                      <a:lnTo>
                        <a:pt x="285" y="519"/>
                      </a:lnTo>
                      <a:lnTo>
                        <a:pt x="241" y="519"/>
                      </a:lnTo>
                      <a:lnTo>
                        <a:pt x="235" y="465"/>
                      </a:lnTo>
                      <a:lnTo>
                        <a:pt x="232" y="465"/>
                      </a:lnTo>
                      <a:lnTo>
                        <a:pt x="211" y="460"/>
                      </a:lnTo>
                      <a:lnTo>
                        <a:pt x="189" y="454"/>
                      </a:lnTo>
                      <a:lnTo>
                        <a:pt x="186" y="453"/>
                      </a:lnTo>
                      <a:lnTo>
                        <a:pt x="154" y="496"/>
                      </a:lnTo>
                      <a:lnTo>
                        <a:pt x="115" y="474"/>
                      </a:lnTo>
                      <a:lnTo>
                        <a:pt x="138" y="425"/>
                      </a:lnTo>
                      <a:lnTo>
                        <a:pt x="136" y="423"/>
                      </a:lnTo>
                      <a:lnTo>
                        <a:pt x="118" y="408"/>
                      </a:lnTo>
                      <a:lnTo>
                        <a:pt x="105" y="391"/>
                      </a:lnTo>
                      <a:lnTo>
                        <a:pt x="102" y="389"/>
                      </a:lnTo>
                      <a:lnTo>
                        <a:pt x="53" y="412"/>
                      </a:lnTo>
                      <a:lnTo>
                        <a:pt x="31" y="372"/>
                      </a:lnTo>
                      <a:lnTo>
                        <a:pt x="75" y="341"/>
                      </a:lnTo>
                      <a:lnTo>
                        <a:pt x="73" y="338"/>
                      </a:lnTo>
                      <a:lnTo>
                        <a:pt x="66" y="317"/>
                      </a:lnTo>
                      <a:lnTo>
                        <a:pt x="63" y="305"/>
                      </a:lnTo>
                      <a:lnTo>
                        <a:pt x="62" y="294"/>
                      </a:lnTo>
                      <a:lnTo>
                        <a:pt x="61" y="291"/>
                      </a:lnTo>
                      <a:lnTo>
                        <a:pt x="7" y="285"/>
                      </a:lnTo>
                      <a:lnTo>
                        <a:pt x="7" y="241"/>
                      </a:lnTo>
                      <a:lnTo>
                        <a:pt x="61" y="235"/>
                      </a:lnTo>
                      <a:lnTo>
                        <a:pt x="62" y="232"/>
                      </a:lnTo>
                      <a:lnTo>
                        <a:pt x="66" y="211"/>
                      </a:lnTo>
                      <a:lnTo>
                        <a:pt x="72" y="189"/>
                      </a:lnTo>
                      <a:lnTo>
                        <a:pt x="73" y="186"/>
                      </a:lnTo>
                      <a:lnTo>
                        <a:pt x="30" y="155"/>
                      </a:lnTo>
                      <a:lnTo>
                        <a:pt x="53" y="115"/>
                      </a:lnTo>
                      <a:lnTo>
                        <a:pt x="102" y="138"/>
                      </a:lnTo>
                      <a:lnTo>
                        <a:pt x="103" y="136"/>
                      </a:lnTo>
                      <a:lnTo>
                        <a:pt x="118" y="120"/>
                      </a:lnTo>
                      <a:lnTo>
                        <a:pt x="135" y="105"/>
                      </a:lnTo>
                      <a:lnTo>
                        <a:pt x="137" y="102"/>
                      </a:lnTo>
                      <a:lnTo>
                        <a:pt x="114" y="53"/>
                      </a:lnTo>
                      <a:lnTo>
                        <a:pt x="154" y="31"/>
                      </a:lnTo>
                      <a:lnTo>
                        <a:pt x="186" y="75"/>
                      </a:lnTo>
                      <a:lnTo>
                        <a:pt x="188" y="73"/>
                      </a:lnTo>
                      <a:lnTo>
                        <a:pt x="209" y="66"/>
                      </a:lnTo>
                      <a:lnTo>
                        <a:pt x="221" y="64"/>
                      </a:lnTo>
                      <a:lnTo>
                        <a:pt x="232" y="62"/>
                      </a:lnTo>
                      <a:lnTo>
                        <a:pt x="235" y="61"/>
                      </a:lnTo>
                      <a:lnTo>
                        <a:pt x="241" y="7"/>
                      </a:lnTo>
                      <a:lnTo>
                        <a:pt x="285" y="7"/>
                      </a:lnTo>
                      <a:close/>
                      <a:moveTo>
                        <a:pt x="289" y="0"/>
                      </a:moveTo>
                      <a:lnTo>
                        <a:pt x="234" y="0"/>
                      </a:lnTo>
                      <a:lnTo>
                        <a:pt x="228" y="54"/>
                      </a:lnTo>
                      <a:lnTo>
                        <a:pt x="208" y="60"/>
                      </a:lnTo>
                      <a:lnTo>
                        <a:pt x="188" y="65"/>
                      </a:lnTo>
                      <a:lnTo>
                        <a:pt x="156" y="21"/>
                      </a:lnTo>
                      <a:lnTo>
                        <a:pt x="105" y="50"/>
                      </a:lnTo>
                      <a:lnTo>
                        <a:pt x="128" y="100"/>
                      </a:lnTo>
                      <a:lnTo>
                        <a:pt x="113" y="114"/>
                      </a:lnTo>
                      <a:lnTo>
                        <a:pt x="100" y="128"/>
                      </a:lnTo>
                      <a:lnTo>
                        <a:pt x="50" y="106"/>
                      </a:lnTo>
                      <a:lnTo>
                        <a:pt x="20" y="157"/>
                      </a:lnTo>
                      <a:lnTo>
                        <a:pt x="65" y="189"/>
                      </a:lnTo>
                      <a:lnTo>
                        <a:pt x="59" y="208"/>
                      </a:lnTo>
                      <a:lnTo>
                        <a:pt x="54" y="229"/>
                      </a:lnTo>
                      <a:lnTo>
                        <a:pt x="0" y="234"/>
                      </a:lnTo>
                      <a:lnTo>
                        <a:pt x="0" y="293"/>
                      </a:lnTo>
                      <a:lnTo>
                        <a:pt x="54" y="298"/>
                      </a:lnTo>
                      <a:lnTo>
                        <a:pt x="59" y="319"/>
                      </a:lnTo>
                      <a:lnTo>
                        <a:pt x="65" y="338"/>
                      </a:lnTo>
                      <a:lnTo>
                        <a:pt x="20" y="370"/>
                      </a:lnTo>
                      <a:lnTo>
                        <a:pt x="50" y="421"/>
                      </a:lnTo>
                      <a:lnTo>
                        <a:pt x="100" y="398"/>
                      </a:lnTo>
                      <a:lnTo>
                        <a:pt x="114" y="413"/>
                      </a:lnTo>
                      <a:lnTo>
                        <a:pt x="128" y="426"/>
                      </a:lnTo>
                      <a:lnTo>
                        <a:pt x="106" y="477"/>
                      </a:lnTo>
                      <a:lnTo>
                        <a:pt x="156" y="506"/>
                      </a:lnTo>
                      <a:lnTo>
                        <a:pt x="189" y="461"/>
                      </a:lnTo>
                      <a:lnTo>
                        <a:pt x="208" y="467"/>
                      </a:lnTo>
                      <a:lnTo>
                        <a:pt x="228" y="472"/>
                      </a:lnTo>
                      <a:lnTo>
                        <a:pt x="234" y="526"/>
                      </a:lnTo>
                      <a:lnTo>
                        <a:pt x="292" y="526"/>
                      </a:lnTo>
                      <a:lnTo>
                        <a:pt x="298" y="472"/>
                      </a:lnTo>
                      <a:lnTo>
                        <a:pt x="318" y="467"/>
                      </a:lnTo>
                      <a:lnTo>
                        <a:pt x="338" y="461"/>
                      </a:lnTo>
                      <a:lnTo>
                        <a:pt x="370" y="506"/>
                      </a:lnTo>
                      <a:lnTo>
                        <a:pt x="421" y="476"/>
                      </a:lnTo>
                      <a:lnTo>
                        <a:pt x="398" y="426"/>
                      </a:lnTo>
                      <a:lnTo>
                        <a:pt x="413" y="413"/>
                      </a:lnTo>
                      <a:lnTo>
                        <a:pt x="426" y="398"/>
                      </a:lnTo>
                      <a:lnTo>
                        <a:pt x="476" y="420"/>
                      </a:lnTo>
                      <a:lnTo>
                        <a:pt x="506" y="370"/>
                      </a:lnTo>
                      <a:lnTo>
                        <a:pt x="461" y="338"/>
                      </a:lnTo>
                      <a:lnTo>
                        <a:pt x="467" y="318"/>
                      </a:lnTo>
                      <a:lnTo>
                        <a:pt x="472" y="298"/>
                      </a:lnTo>
                      <a:lnTo>
                        <a:pt x="526" y="293"/>
                      </a:lnTo>
                      <a:lnTo>
                        <a:pt x="526" y="234"/>
                      </a:lnTo>
                      <a:lnTo>
                        <a:pt x="472" y="229"/>
                      </a:lnTo>
                      <a:lnTo>
                        <a:pt x="467" y="208"/>
                      </a:lnTo>
                      <a:lnTo>
                        <a:pt x="461" y="188"/>
                      </a:lnTo>
                      <a:lnTo>
                        <a:pt x="506" y="156"/>
                      </a:lnTo>
                      <a:lnTo>
                        <a:pt x="476" y="106"/>
                      </a:lnTo>
                      <a:lnTo>
                        <a:pt x="426" y="128"/>
                      </a:lnTo>
                      <a:lnTo>
                        <a:pt x="412" y="113"/>
                      </a:lnTo>
                      <a:lnTo>
                        <a:pt x="398" y="100"/>
                      </a:lnTo>
                      <a:lnTo>
                        <a:pt x="420" y="50"/>
                      </a:lnTo>
                      <a:lnTo>
                        <a:pt x="370" y="20"/>
                      </a:lnTo>
                      <a:lnTo>
                        <a:pt x="337" y="65"/>
                      </a:lnTo>
                      <a:lnTo>
                        <a:pt x="318" y="59"/>
                      </a:lnTo>
                      <a:lnTo>
                        <a:pt x="298" y="54"/>
                      </a:lnTo>
                      <a:lnTo>
                        <a:pt x="292" y="0"/>
                      </a:lnTo>
                      <a:lnTo>
                        <a:pt x="2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5" name="Freeform 163">
                  <a:extLst>
                    <a:ext uri="{FF2B5EF4-FFF2-40B4-BE49-F238E27FC236}">
                      <a16:creationId xmlns:a16="http://schemas.microsoft.com/office/drawing/2014/main" id="{B1CBC4F3-867D-46DA-8C9A-7D6B07FF26A3}"/>
                    </a:ext>
                  </a:extLst>
                </p:cNvPr>
                <p:cNvSpPr>
                  <a:spLocks noChangeArrowheads="1"/>
                </p:cNvSpPr>
                <p:nvPr/>
              </p:nvSpPr>
              <p:spPr bwMode="auto">
                <a:xfrm>
                  <a:off x="5085" y="2910"/>
                  <a:ext cx="252" cy="252"/>
                </a:xfrm>
                <a:custGeom>
                  <a:avLst/>
                  <a:gdLst>
                    <a:gd name="T0" fmla="*/ 271 w 504"/>
                    <a:gd name="T1" fmla="*/ 0 h 504"/>
                    <a:gd name="T2" fmla="*/ 282 w 504"/>
                    <a:gd name="T3" fmla="*/ 55 h 504"/>
                    <a:gd name="T4" fmla="*/ 325 w 504"/>
                    <a:gd name="T5" fmla="*/ 66 h 504"/>
                    <a:gd name="T6" fmla="*/ 362 w 504"/>
                    <a:gd name="T7" fmla="*/ 25 h 504"/>
                    <a:gd name="T8" fmla="*/ 372 w 504"/>
                    <a:gd name="T9" fmla="*/ 92 h 504"/>
                    <a:gd name="T10" fmla="*/ 393 w 504"/>
                    <a:gd name="T11" fmla="*/ 111 h 504"/>
                    <a:gd name="T12" fmla="*/ 412 w 504"/>
                    <a:gd name="T13" fmla="*/ 132 h 504"/>
                    <a:gd name="T14" fmla="*/ 479 w 504"/>
                    <a:gd name="T15" fmla="*/ 142 h 504"/>
                    <a:gd name="T16" fmla="*/ 438 w 504"/>
                    <a:gd name="T17" fmla="*/ 179 h 504"/>
                    <a:gd name="T18" fmla="*/ 450 w 504"/>
                    <a:gd name="T19" fmla="*/ 222 h 504"/>
                    <a:gd name="T20" fmla="*/ 504 w 504"/>
                    <a:gd name="T21" fmla="*/ 234 h 504"/>
                    <a:gd name="T22" fmla="*/ 450 w 504"/>
                    <a:gd name="T23" fmla="*/ 277 h 504"/>
                    <a:gd name="T24" fmla="*/ 445 w 504"/>
                    <a:gd name="T25" fmla="*/ 304 h 504"/>
                    <a:gd name="T26" fmla="*/ 436 w 504"/>
                    <a:gd name="T27" fmla="*/ 331 h 504"/>
                    <a:gd name="T28" fmla="*/ 461 w 504"/>
                    <a:gd name="T29" fmla="*/ 394 h 504"/>
                    <a:gd name="T30" fmla="*/ 408 w 504"/>
                    <a:gd name="T31" fmla="*/ 377 h 504"/>
                    <a:gd name="T32" fmla="*/ 377 w 504"/>
                    <a:gd name="T33" fmla="*/ 407 h 504"/>
                    <a:gd name="T34" fmla="*/ 394 w 504"/>
                    <a:gd name="T35" fmla="*/ 461 h 504"/>
                    <a:gd name="T36" fmla="*/ 331 w 504"/>
                    <a:gd name="T37" fmla="*/ 436 h 504"/>
                    <a:gd name="T38" fmla="*/ 304 w 504"/>
                    <a:gd name="T39" fmla="*/ 445 h 504"/>
                    <a:gd name="T40" fmla="*/ 276 w 504"/>
                    <a:gd name="T41" fmla="*/ 451 h 504"/>
                    <a:gd name="T42" fmla="*/ 234 w 504"/>
                    <a:gd name="T43" fmla="*/ 504 h 504"/>
                    <a:gd name="T44" fmla="*/ 222 w 504"/>
                    <a:gd name="T45" fmla="*/ 450 h 504"/>
                    <a:gd name="T46" fmla="*/ 179 w 504"/>
                    <a:gd name="T47" fmla="*/ 438 h 504"/>
                    <a:gd name="T48" fmla="*/ 142 w 504"/>
                    <a:gd name="T49" fmla="*/ 480 h 504"/>
                    <a:gd name="T50" fmla="*/ 132 w 504"/>
                    <a:gd name="T51" fmla="*/ 412 h 504"/>
                    <a:gd name="T52" fmla="*/ 111 w 504"/>
                    <a:gd name="T53" fmla="*/ 393 h 504"/>
                    <a:gd name="T54" fmla="*/ 92 w 504"/>
                    <a:gd name="T55" fmla="*/ 373 h 504"/>
                    <a:gd name="T56" fmla="*/ 25 w 504"/>
                    <a:gd name="T57" fmla="*/ 362 h 504"/>
                    <a:gd name="T58" fmla="*/ 66 w 504"/>
                    <a:gd name="T59" fmla="*/ 326 h 504"/>
                    <a:gd name="T60" fmla="*/ 54 w 504"/>
                    <a:gd name="T61" fmla="*/ 282 h 504"/>
                    <a:gd name="T62" fmla="*/ 0 w 504"/>
                    <a:gd name="T63" fmla="*/ 271 h 504"/>
                    <a:gd name="T64" fmla="*/ 54 w 504"/>
                    <a:gd name="T65" fmla="*/ 228 h 504"/>
                    <a:gd name="T66" fmla="*/ 59 w 504"/>
                    <a:gd name="T67" fmla="*/ 201 h 504"/>
                    <a:gd name="T68" fmla="*/ 68 w 504"/>
                    <a:gd name="T69" fmla="*/ 174 h 504"/>
                    <a:gd name="T70" fmla="*/ 43 w 504"/>
                    <a:gd name="T71" fmla="*/ 110 h 504"/>
                    <a:gd name="T72" fmla="*/ 96 w 504"/>
                    <a:gd name="T73" fmla="*/ 127 h 504"/>
                    <a:gd name="T74" fmla="*/ 127 w 504"/>
                    <a:gd name="T75" fmla="*/ 97 h 504"/>
                    <a:gd name="T76" fmla="*/ 110 w 504"/>
                    <a:gd name="T77" fmla="*/ 44 h 504"/>
                    <a:gd name="T78" fmla="*/ 173 w 504"/>
                    <a:gd name="T79" fmla="*/ 69 h 504"/>
                    <a:gd name="T80" fmla="*/ 200 w 504"/>
                    <a:gd name="T81" fmla="*/ 59 h 504"/>
                    <a:gd name="T82" fmla="*/ 228 w 504"/>
                    <a:gd name="T83" fmla="*/ 54 h 504"/>
                    <a:gd name="T84" fmla="*/ 271 w 504"/>
                    <a:gd name="T8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4" h="504">
                      <a:moveTo>
                        <a:pt x="271" y="0"/>
                      </a:moveTo>
                      <a:lnTo>
                        <a:pt x="271" y="0"/>
                      </a:lnTo>
                      <a:lnTo>
                        <a:pt x="276" y="54"/>
                      </a:lnTo>
                      <a:lnTo>
                        <a:pt x="282" y="55"/>
                      </a:lnTo>
                      <a:lnTo>
                        <a:pt x="303" y="59"/>
                      </a:lnTo>
                      <a:lnTo>
                        <a:pt x="325" y="66"/>
                      </a:lnTo>
                      <a:lnTo>
                        <a:pt x="330" y="69"/>
                      </a:lnTo>
                      <a:lnTo>
                        <a:pt x="362" y="25"/>
                      </a:lnTo>
                      <a:lnTo>
                        <a:pt x="394" y="43"/>
                      </a:lnTo>
                      <a:lnTo>
                        <a:pt x="372" y="92"/>
                      </a:lnTo>
                      <a:lnTo>
                        <a:pt x="377" y="97"/>
                      </a:lnTo>
                      <a:lnTo>
                        <a:pt x="393" y="111"/>
                      </a:lnTo>
                      <a:lnTo>
                        <a:pt x="407" y="127"/>
                      </a:lnTo>
                      <a:lnTo>
                        <a:pt x="412" y="132"/>
                      </a:lnTo>
                      <a:lnTo>
                        <a:pt x="460" y="110"/>
                      </a:lnTo>
                      <a:lnTo>
                        <a:pt x="479" y="142"/>
                      </a:lnTo>
                      <a:lnTo>
                        <a:pt x="436" y="173"/>
                      </a:lnTo>
                      <a:lnTo>
                        <a:pt x="438" y="179"/>
                      </a:lnTo>
                      <a:lnTo>
                        <a:pt x="445" y="201"/>
                      </a:lnTo>
                      <a:lnTo>
                        <a:pt x="450" y="222"/>
                      </a:lnTo>
                      <a:lnTo>
                        <a:pt x="450" y="228"/>
                      </a:lnTo>
                      <a:lnTo>
                        <a:pt x="504" y="234"/>
                      </a:lnTo>
                      <a:lnTo>
                        <a:pt x="504" y="271"/>
                      </a:lnTo>
                      <a:lnTo>
                        <a:pt x="450" y="277"/>
                      </a:lnTo>
                      <a:lnTo>
                        <a:pt x="450" y="282"/>
                      </a:lnTo>
                      <a:lnTo>
                        <a:pt x="445" y="304"/>
                      </a:lnTo>
                      <a:lnTo>
                        <a:pt x="438" y="325"/>
                      </a:lnTo>
                      <a:lnTo>
                        <a:pt x="436" y="331"/>
                      </a:lnTo>
                      <a:lnTo>
                        <a:pt x="479" y="362"/>
                      </a:lnTo>
                      <a:lnTo>
                        <a:pt x="461" y="394"/>
                      </a:lnTo>
                      <a:lnTo>
                        <a:pt x="412" y="373"/>
                      </a:lnTo>
                      <a:lnTo>
                        <a:pt x="408" y="377"/>
                      </a:lnTo>
                      <a:lnTo>
                        <a:pt x="393" y="393"/>
                      </a:lnTo>
                      <a:lnTo>
                        <a:pt x="377" y="407"/>
                      </a:lnTo>
                      <a:lnTo>
                        <a:pt x="373" y="412"/>
                      </a:lnTo>
                      <a:lnTo>
                        <a:pt x="394" y="461"/>
                      </a:lnTo>
                      <a:lnTo>
                        <a:pt x="362" y="479"/>
                      </a:lnTo>
                      <a:lnTo>
                        <a:pt x="331" y="436"/>
                      </a:lnTo>
                      <a:lnTo>
                        <a:pt x="325" y="438"/>
                      </a:lnTo>
                      <a:lnTo>
                        <a:pt x="304" y="445"/>
                      </a:lnTo>
                      <a:lnTo>
                        <a:pt x="282" y="450"/>
                      </a:lnTo>
                      <a:lnTo>
                        <a:pt x="276" y="451"/>
                      </a:lnTo>
                      <a:lnTo>
                        <a:pt x="271" y="504"/>
                      </a:lnTo>
                      <a:lnTo>
                        <a:pt x="234" y="504"/>
                      </a:lnTo>
                      <a:lnTo>
                        <a:pt x="228" y="451"/>
                      </a:lnTo>
                      <a:lnTo>
                        <a:pt x="222" y="450"/>
                      </a:lnTo>
                      <a:lnTo>
                        <a:pt x="201" y="446"/>
                      </a:lnTo>
                      <a:lnTo>
                        <a:pt x="179" y="438"/>
                      </a:lnTo>
                      <a:lnTo>
                        <a:pt x="174" y="436"/>
                      </a:lnTo>
                      <a:lnTo>
                        <a:pt x="142" y="480"/>
                      </a:lnTo>
                      <a:lnTo>
                        <a:pt x="110" y="461"/>
                      </a:lnTo>
                      <a:lnTo>
                        <a:pt x="132" y="412"/>
                      </a:lnTo>
                      <a:lnTo>
                        <a:pt x="127" y="408"/>
                      </a:lnTo>
                      <a:lnTo>
                        <a:pt x="111" y="393"/>
                      </a:lnTo>
                      <a:lnTo>
                        <a:pt x="97" y="377"/>
                      </a:lnTo>
                      <a:lnTo>
                        <a:pt x="92" y="373"/>
                      </a:lnTo>
                      <a:lnTo>
                        <a:pt x="44" y="395"/>
                      </a:lnTo>
                      <a:lnTo>
                        <a:pt x="25" y="362"/>
                      </a:lnTo>
                      <a:lnTo>
                        <a:pt x="69" y="331"/>
                      </a:lnTo>
                      <a:lnTo>
                        <a:pt x="66" y="326"/>
                      </a:lnTo>
                      <a:lnTo>
                        <a:pt x="59" y="304"/>
                      </a:lnTo>
                      <a:lnTo>
                        <a:pt x="54" y="282"/>
                      </a:lnTo>
                      <a:lnTo>
                        <a:pt x="54" y="277"/>
                      </a:lnTo>
                      <a:lnTo>
                        <a:pt x="0" y="271"/>
                      </a:lnTo>
                      <a:lnTo>
                        <a:pt x="0" y="234"/>
                      </a:lnTo>
                      <a:lnTo>
                        <a:pt x="54" y="228"/>
                      </a:lnTo>
                      <a:lnTo>
                        <a:pt x="54" y="222"/>
                      </a:lnTo>
                      <a:lnTo>
                        <a:pt x="59" y="201"/>
                      </a:lnTo>
                      <a:lnTo>
                        <a:pt x="66" y="179"/>
                      </a:lnTo>
                      <a:lnTo>
                        <a:pt x="68" y="174"/>
                      </a:lnTo>
                      <a:lnTo>
                        <a:pt x="25" y="143"/>
                      </a:lnTo>
                      <a:lnTo>
                        <a:pt x="43" y="110"/>
                      </a:lnTo>
                      <a:lnTo>
                        <a:pt x="92" y="132"/>
                      </a:lnTo>
                      <a:lnTo>
                        <a:pt x="96" y="127"/>
                      </a:lnTo>
                      <a:lnTo>
                        <a:pt x="111" y="111"/>
                      </a:lnTo>
                      <a:lnTo>
                        <a:pt x="127" y="97"/>
                      </a:lnTo>
                      <a:lnTo>
                        <a:pt x="131" y="92"/>
                      </a:lnTo>
                      <a:lnTo>
                        <a:pt x="110" y="44"/>
                      </a:lnTo>
                      <a:lnTo>
                        <a:pt x="142" y="25"/>
                      </a:lnTo>
                      <a:lnTo>
                        <a:pt x="173" y="69"/>
                      </a:lnTo>
                      <a:lnTo>
                        <a:pt x="179" y="67"/>
                      </a:lnTo>
                      <a:lnTo>
                        <a:pt x="200" y="59"/>
                      </a:lnTo>
                      <a:lnTo>
                        <a:pt x="222" y="55"/>
                      </a:lnTo>
                      <a:lnTo>
                        <a:pt x="228" y="54"/>
                      </a:lnTo>
                      <a:lnTo>
                        <a:pt x="234" y="0"/>
                      </a:lnTo>
                      <a:lnTo>
                        <a:pt x="27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6" name="Freeform 164">
                  <a:extLst>
                    <a:ext uri="{FF2B5EF4-FFF2-40B4-BE49-F238E27FC236}">
                      <a16:creationId xmlns:a16="http://schemas.microsoft.com/office/drawing/2014/main" id="{2697430D-204F-48AB-8CD4-F5EADFE723FB}"/>
                    </a:ext>
                  </a:extLst>
                </p:cNvPr>
                <p:cNvSpPr>
                  <a:spLocks noChangeArrowheads="1"/>
                </p:cNvSpPr>
                <p:nvPr/>
              </p:nvSpPr>
              <p:spPr bwMode="auto">
                <a:xfrm>
                  <a:off x="5085" y="3027"/>
                  <a:ext cx="252" cy="135"/>
                </a:xfrm>
                <a:custGeom>
                  <a:avLst/>
                  <a:gdLst>
                    <a:gd name="T0" fmla="*/ 224 w 504"/>
                    <a:gd name="T1" fmla="*/ 51 h 270"/>
                    <a:gd name="T2" fmla="*/ 201 w 504"/>
                    <a:gd name="T3" fmla="*/ 49 h 270"/>
                    <a:gd name="T4" fmla="*/ 179 w 504"/>
                    <a:gd name="T5" fmla="*/ 45 h 270"/>
                    <a:gd name="T6" fmla="*/ 160 w 504"/>
                    <a:gd name="T7" fmla="*/ 36 h 270"/>
                    <a:gd name="T8" fmla="*/ 140 w 504"/>
                    <a:gd name="T9" fmla="*/ 24 h 270"/>
                    <a:gd name="T10" fmla="*/ 120 w 504"/>
                    <a:gd name="T11" fmla="*/ 13 h 270"/>
                    <a:gd name="T12" fmla="*/ 98 w 504"/>
                    <a:gd name="T13" fmla="*/ 6 h 270"/>
                    <a:gd name="T14" fmla="*/ 75 w 504"/>
                    <a:gd name="T15" fmla="*/ 5 h 270"/>
                    <a:gd name="T16" fmla="*/ 53 w 504"/>
                    <a:gd name="T17" fmla="*/ 9 h 270"/>
                    <a:gd name="T18" fmla="*/ 0 w 504"/>
                    <a:gd name="T19" fmla="*/ 23 h 270"/>
                    <a:gd name="T20" fmla="*/ 54 w 504"/>
                    <a:gd name="T21" fmla="*/ 43 h 270"/>
                    <a:gd name="T22" fmla="*/ 59 w 504"/>
                    <a:gd name="T23" fmla="*/ 70 h 270"/>
                    <a:gd name="T24" fmla="*/ 69 w 504"/>
                    <a:gd name="T25" fmla="*/ 97 h 270"/>
                    <a:gd name="T26" fmla="*/ 44 w 504"/>
                    <a:gd name="T27" fmla="*/ 161 h 270"/>
                    <a:gd name="T28" fmla="*/ 97 w 504"/>
                    <a:gd name="T29" fmla="*/ 143 h 270"/>
                    <a:gd name="T30" fmla="*/ 127 w 504"/>
                    <a:gd name="T31" fmla="*/ 174 h 270"/>
                    <a:gd name="T32" fmla="*/ 110 w 504"/>
                    <a:gd name="T33" fmla="*/ 227 h 270"/>
                    <a:gd name="T34" fmla="*/ 174 w 504"/>
                    <a:gd name="T35" fmla="*/ 202 h 270"/>
                    <a:gd name="T36" fmla="*/ 201 w 504"/>
                    <a:gd name="T37" fmla="*/ 212 h 270"/>
                    <a:gd name="T38" fmla="*/ 228 w 504"/>
                    <a:gd name="T39" fmla="*/ 217 h 270"/>
                    <a:gd name="T40" fmla="*/ 271 w 504"/>
                    <a:gd name="T41" fmla="*/ 270 h 270"/>
                    <a:gd name="T42" fmla="*/ 282 w 504"/>
                    <a:gd name="T43" fmla="*/ 216 h 270"/>
                    <a:gd name="T44" fmla="*/ 325 w 504"/>
                    <a:gd name="T45" fmla="*/ 204 h 270"/>
                    <a:gd name="T46" fmla="*/ 362 w 504"/>
                    <a:gd name="T47" fmla="*/ 245 h 270"/>
                    <a:gd name="T48" fmla="*/ 373 w 504"/>
                    <a:gd name="T49" fmla="*/ 178 h 270"/>
                    <a:gd name="T50" fmla="*/ 393 w 504"/>
                    <a:gd name="T51" fmla="*/ 159 h 270"/>
                    <a:gd name="T52" fmla="*/ 412 w 504"/>
                    <a:gd name="T53" fmla="*/ 139 h 270"/>
                    <a:gd name="T54" fmla="*/ 479 w 504"/>
                    <a:gd name="T55" fmla="*/ 128 h 270"/>
                    <a:gd name="T56" fmla="*/ 438 w 504"/>
                    <a:gd name="T57" fmla="*/ 91 h 270"/>
                    <a:gd name="T58" fmla="*/ 450 w 504"/>
                    <a:gd name="T59" fmla="*/ 48 h 270"/>
                    <a:gd name="T60" fmla="*/ 504 w 504"/>
                    <a:gd name="T61" fmla="*/ 37 h 270"/>
                    <a:gd name="T62" fmla="*/ 486 w 504"/>
                    <a:gd name="T63" fmla="*/ 2 h 270"/>
                    <a:gd name="T64" fmla="*/ 434 w 504"/>
                    <a:gd name="T65" fmla="*/ 15 h 270"/>
                    <a:gd name="T66" fmla="*/ 365 w 504"/>
                    <a:gd name="T67" fmla="*/ 35 h 270"/>
                    <a:gd name="T68" fmla="*/ 295 w 504"/>
                    <a:gd name="T69" fmla="*/ 47 h 270"/>
                    <a:gd name="T70" fmla="*/ 224 w 504"/>
                    <a:gd name="T71" fmla="*/ 5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270">
                      <a:moveTo>
                        <a:pt x="224" y="51"/>
                      </a:moveTo>
                      <a:lnTo>
                        <a:pt x="224" y="51"/>
                      </a:lnTo>
                      <a:lnTo>
                        <a:pt x="212" y="50"/>
                      </a:lnTo>
                      <a:lnTo>
                        <a:pt x="201" y="49"/>
                      </a:lnTo>
                      <a:lnTo>
                        <a:pt x="190" y="47"/>
                      </a:lnTo>
                      <a:lnTo>
                        <a:pt x="179" y="45"/>
                      </a:lnTo>
                      <a:lnTo>
                        <a:pt x="170" y="40"/>
                      </a:lnTo>
                      <a:lnTo>
                        <a:pt x="160" y="36"/>
                      </a:lnTo>
                      <a:lnTo>
                        <a:pt x="149" y="31"/>
                      </a:lnTo>
                      <a:lnTo>
                        <a:pt x="140" y="24"/>
                      </a:lnTo>
                      <a:lnTo>
                        <a:pt x="130" y="18"/>
                      </a:lnTo>
                      <a:lnTo>
                        <a:pt x="120" y="13"/>
                      </a:lnTo>
                      <a:lnTo>
                        <a:pt x="110" y="9"/>
                      </a:lnTo>
                      <a:lnTo>
                        <a:pt x="98" y="6"/>
                      </a:lnTo>
                      <a:lnTo>
                        <a:pt x="87" y="5"/>
                      </a:lnTo>
                      <a:lnTo>
                        <a:pt x="75" y="5"/>
                      </a:lnTo>
                      <a:lnTo>
                        <a:pt x="64" y="6"/>
                      </a:lnTo>
                      <a:lnTo>
                        <a:pt x="53" y="9"/>
                      </a:lnTo>
                      <a:lnTo>
                        <a:pt x="26" y="16"/>
                      </a:lnTo>
                      <a:lnTo>
                        <a:pt x="0" y="23"/>
                      </a:lnTo>
                      <a:lnTo>
                        <a:pt x="0" y="37"/>
                      </a:lnTo>
                      <a:lnTo>
                        <a:pt x="54" y="43"/>
                      </a:lnTo>
                      <a:lnTo>
                        <a:pt x="54" y="48"/>
                      </a:lnTo>
                      <a:lnTo>
                        <a:pt x="59" y="70"/>
                      </a:lnTo>
                      <a:lnTo>
                        <a:pt x="66" y="92"/>
                      </a:lnTo>
                      <a:lnTo>
                        <a:pt x="69" y="97"/>
                      </a:lnTo>
                      <a:lnTo>
                        <a:pt x="25" y="128"/>
                      </a:lnTo>
                      <a:lnTo>
                        <a:pt x="44" y="161"/>
                      </a:lnTo>
                      <a:lnTo>
                        <a:pt x="92" y="139"/>
                      </a:lnTo>
                      <a:lnTo>
                        <a:pt x="97" y="143"/>
                      </a:lnTo>
                      <a:lnTo>
                        <a:pt x="111" y="159"/>
                      </a:lnTo>
                      <a:lnTo>
                        <a:pt x="127" y="174"/>
                      </a:lnTo>
                      <a:lnTo>
                        <a:pt x="132" y="178"/>
                      </a:lnTo>
                      <a:lnTo>
                        <a:pt x="110" y="227"/>
                      </a:lnTo>
                      <a:lnTo>
                        <a:pt x="142" y="246"/>
                      </a:lnTo>
                      <a:lnTo>
                        <a:pt x="174" y="202"/>
                      </a:lnTo>
                      <a:lnTo>
                        <a:pt x="179" y="204"/>
                      </a:lnTo>
                      <a:lnTo>
                        <a:pt x="201" y="212"/>
                      </a:lnTo>
                      <a:lnTo>
                        <a:pt x="222" y="216"/>
                      </a:lnTo>
                      <a:lnTo>
                        <a:pt x="228" y="217"/>
                      </a:lnTo>
                      <a:lnTo>
                        <a:pt x="234" y="270"/>
                      </a:lnTo>
                      <a:lnTo>
                        <a:pt x="271" y="270"/>
                      </a:lnTo>
                      <a:lnTo>
                        <a:pt x="276" y="217"/>
                      </a:lnTo>
                      <a:lnTo>
                        <a:pt x="282" y="216"/>
                      </a:lnTo>
                      <a:lnTo>
                        <a:pt x="304" y="211"/>
                      </a:lnTo>
                      <a:lnTo>
                        <a:pt x="325" y="204"/>
                      </a:lnTo>
                      <a:lnTo>
                        <a:pt x="331" y="202"/>
                      </a:lnTo>
                      <a:lnTo>
                        <a:pt x="362" y="245"/>
                      </a:lnTo>
                      <a:lnTo>
                        <a:pt x="394" y="227"/>
                      </a:lnTo>
                      <a:lnTo>
                        <a:pt x="373" y="178"/>
                      </a:lnTo>
                      <a:lnTo>
                        <a:pt x="377" y="173"/>
                      </a:lnTo>
                      <a:lnTo>
                        <a:pt x="393" y="159"/>
                      </a:lnTo>
                      <a:lnTo>
                        <a:pt x="408" y="143"/>
                      </a:lnTo>
                      <a:lnTo>
                        <a:pt x="412" y="139"/>
                      </a:lnTo>
                      <a:lnTo>
                        <a:pt x="461" y="160"/>
                      </a:lnTo>
                      <a:lnTo>
                        <a:pt x="479" y="128"/>
                      </a:lnTo>
                      <a:lnTo>
                        <a:pt x="436" y="97"/>
                      </a:lnTo>
                      <a:lnTo>
                        <a:pt x="438" y="91"/>
                      </a:lnTo>
                      <a:lnTo>
                        <a:pt x="445" y="70"/>
                      </a:lnTo>
                      <a:lnTo>
                        <a:pt x="450" y="48"/>
                      </a:lnTo>
                      <a:lnTo>
                        <a:pt x="450" y="43"/>
                      </a:lnTo>
                      <a:lnTo>
                        <a:pt x="504" y="37"/>
                      </a:lnTo>
                      <a:lnTo>
                        <a:pt x="504" y="0"/>
                      </a:lnTo>
                      <a:lnTo>
                        <a:pt x="486" y="2"/>
                      </a:lnTo>
                      <a:lnTo>
                        <a:pt x="468" y="6"/>
                      </a:lnTo>
                      <a:lnTo>
                        <a:pt x="434" y="15"/>
                      </a:lnTo>
                      <a:lnTo>
                        <a:pt x="400" y="25"/>
                      </a:lnTo>
                      <a:lnTo>
                        <a:pt x="365" y="35"/>
                      </a:lnTo>
                      <a:lnTo>
                        <a:pt x="330" y="43"/>
                      </a:lnTo>
                      <a:lnTo>
                        <a:pt x="295" y="47"/>
                      </a:lnTo>
                      <a:lnTo>
                        <a:pt x="259" y="50"/>
                      </a:lnTo>
                      <a:lnTo>
                        <a:pt x="224" y="5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7" name="Freeform 165">
                  <a:extLst>
                    <a:ext uri="{FF2B5EF4-FFF2-40B4-BE49-F238E27FC236}">
                      <a16:creationId xmlns:a16="http://schemas.microsoft.com/office/drawing/2014/main" id="{524BC946-CFFD-445B-BE3F-53332ED68472}"/>
                    </a:ext>
                  </a:extLst>
                </p:cNvPr>
                <p:cNvSpPr>
                  <a:spLocks noEditPoints="1" noChangeArrowheads="1"/>
                </p:cNvSpPr>
                <p:nvPr/>
              </p:nvSpPr>
              <p:spPr bwMode="auto">
                <a:xfrm>
                  <a:off x="5139" y="2964"/>
                  <a:ext cx="144" cy="144"/>
                </a:xfrm>
                <a:custGeom>
                  <a:avLst/>
                  <a:gdLst>
                    <a:gd name="T0" fmla="*/ 9 w 290"/>
                    <a:gd name="T1" fmla="*/ 129 h 288"/>
                    <a:gd name="T2" fmla="*/ 20 w 290"/>
                    <a:gd name="T3" fmla="*/ 91 h 288"/>
                    <a:gd name="T4" fmla="*/ 40 w 290"/>
                    <a:gd name="T5" fmla="*/ 56 h 288"/>
                    <a:gd name="T6" fmla="*/ 69 w 290"/>
                    <a:gd name="T7" fmla="*/ 30 h 288"/>
                    <a:gd name="T8" fmla="*/ 104 w 290"/>
                    <a:gd name="T9" fmla="*/ 12 h 288"/>
                    <a:gd name="T10" fmla="*/ 145 w 290"/>
                    <a:gd name="T11" fmla="*/ 7 h 288"/>
                    <a:gd name="T12" fmla="*/ 186 w 290"/>
                    <a:gd name="T13" fmla="*/ 12 h 288"/>
                    <a:gd name="T14" fmla="*/ 221 w 290"/>
                    <a:gd name="T15" fmla="*/ 30 h 288"/>
                    <a:gd name="T16" fmla="*/ 250 w 290"/>
                    <a:gd name="T17" fmla="*/ 56 h 288"/>
                    <a:gd name="T18" fmla="*/ 271 w 290"/>
                    <a:gd name="T19" fmla="*/ 91 h 288"/>
                    <a:gd name="T20" fmla="*/ 281 w 290"/>
                    <a:gd name="T21" fmla="*/ 129 h 288"/>
                    <a:gd name="T22" fmla="*/ 279 w 290"/>
                    <a:gd name="T23" fmla="*/ 171 h 288"/>
                    <a:gd name="T24" fmla="*/ 265 w 290"/>
                    <a:gd name="T25" fmla="*/ 208 h 288"/>
                    <a:gd name="T26" fmla="*/ 241 w 290"/>
                    <a:gd name="T27" fmla="*/ 239 h 288"/>
                    <a:gd name="T28" fmla="*/ 210 w 290"/>
                    <a:gd name="T29" fmla="*/ 263 h 288"/>
                    <a:gd name="T30" fmla="*/ 173 w 290"/>
                    <a:gd name="T31" fmla="*/ 277 h 288"/>
                    <a:gd name="T32" fmla="*/ 131 w 290"/>
                    <a:gd name="T33" fmla="*/ 279 h 288"/>
                    <a:gd name="T34" fmla="*/ 91 w 290"/>
                    <a:gd name="T35" fmla="*/ 269 h 288"/>
                    <a:gd name="T36" fmla="*/ 58 w 290"/>
                    <a:gd name="T37" fmla="*/ 249 h 288"/>
                    <a:gd name="T38" fmla="*/ 32 w 290"/>
                    <a:gd name="T39" fmla="*/ 219 h 288"/>
                    <a:gd name="T40" fmla="*/ 14 w 290"/>
                    <a:gd name="T41" fmla="*/ 184 h 288"/>
                    <a:gd name="T42" fmla="*/ 8 w 290"/>
                    <a:gd name="T43" fmla="*/ 143 h 288"/>
                    <a:gd name="T44" fmla="*/ 2 w 290"/>
                    <a:gd name="T45" fmla="*/ 158 h 288"/>
                    <a:gd name="T46" fmla="*/ 12 w 290"/>
                    <a:gd name="T47" fmla="*/ 200 h 288"/>
                    <a:gd name="T48" fmla="*/ 34 w 290"/>
                    <a:gd name="T49" fmla="*/ 235 h 288"/>
                    <a:gd name="T50" fmla="*/ 65 w 290"/>
                    <a:gd name="T51" fmla="*/ 263 h 288"/>
                    <a:gd name="T52" fmla="*/ 102 w 290"/>
                    <a:gd name="T53" fmla="*/ 281 h 288"/>
                    <a:gd name="T54" fmla="*/ 145 w 290"/>
                    <a:gd name="T55" fmla="*/ 288 h 288"/>
                    <a:gd name="T56" fmla="*/ 188 w 290"/>
                    <a:gd name="T57" fmla="*/ 281 h 288"/>
                    <a:gd name="T58" fmla="*/ 225 w 290"/>
                    <a:gd name="T59" fmla="*/ 263 h 288"/>
                    <a:gd name="T60" fmla="*/ 256 w 290"/>
                    <a:gd name="T61" fmla="*/ 235 h 288"/>
                    <a:gd name="T62" fmla="*/ 278 w 290"/>
                    <a:gd name="T63" fmla="*/ 200 h 288"/>
                    <a:gd name="T64" fmla="*/ 288 w 290"/>
                    <a:gd name="T65" fmla="*/ 158 h 288"/>
                    <a:gd name="T66" fmla="*/ 286 w 290"/>
                    <a:gd name="T67" fmla="*/ 114 h 288"/>
                    <a:gd name="T68" fmla="*/ 271 w 290"/>
                    <a:gd name="T69" fmla="*/ 74 h 288"/>
                    <a:gd name="T70" fmla="*/ 247 w 290"/>
                    <a:gd name="T71" fmla="*/ 41 h 288"/>
                    <a:gd name="T72" fmla="*/ 214 w 290"/>
                    <a:gd name="T73" fmla="*/ 17 h 288"/>
                    <a:gd name="T74" fmla="*/ 174 w 290"/>
                    <a:gd name="T75" fmla="*/ 2 h 288"/>
                    <a:gd name="T76" fmla="*/ 130 w 290"/>
                    <a:gd name="T77" fmla="*/ 0 h 288"/>
                    <a:gd name="T78" fmla="*/ 89 w 290"/>
                    <a:gd name="T79" fmla="*/ 10 h 288"/>
                    <a:gd name="T80" fmla="*/ 53 w 290"/>
                    <a:gd name="T81" fmla="*/ 32 h 288"/>
                    <a:gd name="T82" fmla="*/ 25 w 290"/>
                    <a:gd name="T83" fmla="*/ 63 h 288"/>
                    <a:gd name="T84" fmla="*/ 8 w 290"/>
                    <a:gd name="T85" fmla="*/ 100 h 288"/>
                    <a:gd name="T86" fmla="*/ 0 w 290"/>
                    <a:gd name="T87" fmla="*/ 1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 h="288">
                      <a:moveTo>
                        <a:pt x="8" y="143"/>
                      </a:moveTo>
                      <a:lnTo>
                        <a:pt x="8" y="143"/>
                      </a:lnTo>
                      <a:lnTo>
                        <a:pt x="9" y="129"/>
                      </a:lnTo>
                      <a:lnTo>
                        <a:pt x="11" y="116"/>
                      </a:lnTo>
                      <a:lnTo>
                        <a:pt x="14" y="102"/>
                      </a:lnTo>
                      <a:lnTo>
                        <a:pt x="20" y="91"/>
                      </a:lnTo>
                      <a:lnTo>
                        <a:pt x="25" y="78"/>
                      </a:lnTo>
                      <a:lnTo>
                        <a:pt x="32" y="67"/>
                      </a:lnTo>
                      <a:lnTo>
                        <a:pt x="40" y="56"/>
                      </a:lnTo>
                      <a:lnTo>
                        <a:pt x="49" y="47"/>
                      </a:lnTo>
                      <a:lnTo>
                        <a:pt x="58" y="38"/>
                      </a:lnTo>
                      <a:lnTo>
                        <a:pt x="69" y="30"/>
                      </a:lnTo>
                      <a:lnTo>
                        <a:pt x="80" y="23"/>
                      </a:lnTo>
                      <a:lnTo>
                        <a:pt x="91" y="18"/>
                      </a:lnTo>
                      <a:lnTo>
                        <a:pt x="104" y="12"/>
                      </a:lnTo>
                      <a:lnTo>
                        <a:pt x="117" y="9"/>
                      </a:lnTo>
                      <a:lnTo>
                        <a:pt x="131" y="7"/>
                      </a:lnTo>
                      <a:lnTo>
                        <a:pt x="145" y="7"/>
                      </a:lnTo>
                      <a:lnTo>
                        <a:pt x="159" y="7"/>
                      </a:lnTo>
                      <a:lnTo>
                        <a:pt x="173" y="9"/>
                      </a:lnTo>
                      <a:lnTo>
                        <a:pt x="186" y="12"/>
                      </a:lnTo>
                      <a:lnTo>
                        <a:pt x="199" y="18"/>
                      </a:lnTo>
                      <a:lnTo>
                        <a:pt x="210" y="23"/>
                      </a:lnTo>
                      <a:lnTo>
                        <a:pt x="221" y="30"/>
                      </a:lnTo>
                      <a:lnTo>
                        <a:pt x="232" y="38"/>
                      </a:lnTo>
                      <a:lnTo>
                        <a:pt x="241" y="47"/>
                      </a:lnTo>
                      <a:lnTo>
                        <a:pt x="250" y="56"/>
                      </a:lnTo>
                      <a:lnTo>
                        <a:pt x="258" y="67"/>
                      </a:lnTo>
                      <a:lnTo>
                        <a:pt x="265" y="78"/>
                      </a:lnTo>
                      <a:lnTo>
                        <a:pt x="271" y="91"/>
                      </a:lnTo>
                      <a:lnTo>
                        <a:pt x="276" y="102"/>
                      </a:lnTo>
                      <a:lnTo>
                        <a:pt x="279" y="116"/>
                      </a:lnTo>
                      <a:lnTo>
                        <a:pt x="281" y="129"/>
                      </a:lnTo>
                      <a:lnTo>
                        <a:pt x="282" y="143"/>
                      </a:lnTo>
                      <a:lnTo>
                        <a:pt x="281" y="157"/>
                      </a:lnTo>
                      <a:lnTo>
                        <a:pt x="279" y="171"/>
                      </a:lnTo>
                      <a:lnTo>
                        <a:pt x="276" y="184"/>
                      </a:lnTo>
                      <a:lnTo>
                        <a:pt x="271" y="197"/>
                      </a:lnTo>
                      <a:lnTo>
                        <a:pt x="265" y="208"/>
                      </a:lnTo>
                      <a:lnTo>
                        <a:pt x="258" y="219"/>
                      </a:lnTo>
                      <a:lnTo>
                        <a:pt x="250" y="230"/>
                      </a:lnTo>
                      <a:lnTo>
                        <a:pt x="241" y="239"/>
                      </a:lnTo>
                      <a:lnTo>
                        <a:pt x="232" y="249"/>
                      </a:lnTo>
                      <a:lnTo>
                        <a:pt x="221" y="256"/>
                      </a:lnTo>
                      <a:lnTo>
                        <a:pt x="210" y="263"/>
                      </a:lnTo>
                      <a:lnTo>
                        <a:pt x="199" y="269"/>
                      </a:lnTo>
                      <a:lnTo>
                        <a:pt x="186" y="274"/>
                      </a:lnTo>
                      <a:lnTo>
                        <a:pt x="173" y="277"/>
                      </a:lnTo>
                      <a:lnTo>
                        <a:pt x="159" y="279"/>
                      </a:lnTo>
                      <a:lnTo>
                        <a:pt x="145" y="280"/>
                      </a:lnTo>
                      <a:lnTo>
                        <a:pt x="131" y="279"/>
                      </a:lnTo>
                      <a:lnTo>
                        <a:pt x="117" y="277"/>
                      </a:lnTo>
                      <a:lnTo>
                        <a:pt x="104" y="274"/>
                      </a:lnTo>
                      <a:lnTo>
                        <a:pt x="91" y="269"/>
                      </a:lnTo>
                      <a:lnTo>
                        <a:pt x="80" y="263"/>
                      </a:lnTo>
                      <a:lnTo>
                        <a:pt x="69" y="256"/>
                      </a:lnTo>
                      <a:lnTo>
                        <a:pt x="58" y="249"/>
                      </a:lnTo>
                      <a:lnTo>
                        <a:pt x="49" y="239"/>
                      </a:lnTo>
                      <a:lnTo>
                        <a:pt x="40" y="230"/>
                      </a:lnTo>
                      <a:lnTo>
                        <a:pt x="32" y="219"/>
                      </a:lnTo>
                      <a:lnTo>
                        <a:pt x="25" y="208"/>
                      </a:lnTo>
                      <a:lnTo>
                        <a:pt x="20" y="197"/>
                      </a:lnTo>
                      <a:lnTo>
                        <a:pt x="14" y="184"/>
                      </a:lnTo>
                      <a:lnTo>
                        <a:pt x="11" y="171"/>
                      </a:lnTo>
                      <a:lnTo>
                        <a:pt x="9" y="157"/>
                      </a:lnTo>
                      <a:lnTo>
                        <a:pt x="8" y="143"/>
                      </a:lnTo>
                      <a:close/>
                      <a:moveTo>
                        <a:pt x="0" y="143"/>
                      </a:moveTo>
                      <a:lnTo>
                        <a:pt x="0" y="143"/>
                      </a:lnTo>
                      <a:lnTo>
                        <a:pt x="2" y="158"/>
                      </a:lnTo>
                      <a:lnTo>
                        <a:pt x="4" y="172"/>
                      </a:lnTo>
                      <a:lnTo>
                        <a:pt x="8" y="186"/>
                      </a:lnTo>
                      <a:lnTo>
                        <a:pt x="12" y="200"/>
                      </a:lnTo>
                      <a:lnTo>
                        <a:pt x="19" y="212"/>
                      </a:lnTo>
                      <a:lnTo>
                        <a:pt x="25" y="223"/>
                      </a:lnTo>
                      <a:lnTo>
                        <a:pt x="34" y="235"/>
                      </a:lnTo>
                      <a:lnTo>
                        <a:pt x="43" y="245"/>
                      </a:lnTo>
                      <a:lnTo>
                        <a:pt x="53" y="254"/>
                      </a:lnTo>
                      <a:lnTo>
                        <a:pt x="65" y="263"/>
                      </a:lnTo>
                      <a:lnTo>
                        <a:pt x="76" y="270"/>
                      </a:lnTo>
                      <a:lnTo>
                        <a:pt x="89" y="276"/>
                      </a:lnTo>
                      <a:lnTo>
                        <a:pt x="102" y="281"/>
                      </a:lnTo>
                      <a:lnTo>
                        <a:pt x="116" y="284"/>
                      </a:lnTo>
                      <a:lnTo>
                        <a:pt x="130" y="286"/>
                      </a:lnTo>
                      <a:lnTo>
                        <a:pt x="145" y="288"/>
                      </a:lnTo>
                      <a:lnTo>
                        <a:pt x="160" y="286"/>
                      </a:lnTo>
                      <a:lnTo>
                        <a:pt x="174" y="284"/>
                      </a:lnTo>
                      <a:lnTo>
                        <a:pt x="188" y="281"/>
                      </a:lnTo>
                      <a:lnTo>
                        <a:pt x="201" y="276"/>
                      </a:lnTo>
                      <a:lnTo>
                        <a:pt x="214" y="270"/>
                      </a:lnTo>
                      <a:lnTo>
                        <a:pt x="225" y="263"/>
                      </a:lnTo>
                      <a:lnTo>
                        <a:pt x="237" y="254"/>
                      </a:lnTo>
                      <a:lnTo>
                        <a:pt x="247" y="245"/>
                      </a:lnTo>
                      <a:lnTo>
                        <a:pt x="256" y="235"/>
                      </a:lnTo>
                      <a:lnTo>
                        <a:pt x="265" y="223"/>
                      </a:lnTo>
                      <a:lnTo>
                        <a:pt x="271" y="212"/>
                      </a:lnTo>
                      <a:lnTo>
                        <a:pt x="278" y="200"/>
                      </a:lnTo>
                      <a:lnTo>
                        <a:pt x="283" y="186"/>
                      </a:lnTo>
                      <a:lnTo>
                        <a:pt x="286" y="172"/>
                      </a:lnTo>
                      <a:lnTo>
                        <a:pt x="288" y="158"/>
                      </a:lnTo>
                      <a:lnTo>
                        <a:pt x="290" y="143"/>
                      </a:lnTo>
                      <a:lnTo>
                        <a:pt x="288" y="128"/>
                      </a:lnTo>
                      <a:lnTo>
                        <a:pt x="286" y="114"/>
                      </a:lnTo>
                      <a:lnTo>
                        <a:pt x="283" y="100"/>
                      </a:lnTo>
                      <a:lnTo>
                        <a:pt x="278" y="87"/>
                      </a:lnTo>
                      <a:lnTo>
                        <a:pt x="271" y="74"/>
                      </a:lnTo>
                      <a:lnTo>
                        <a:pt x="265" y="63"/>
                      </a:lnTo>
                      <a:lnTo>
                        <a:pt x="256" y="52"/>
                      </a:lnTo>
                      <a:lnTo>
                        <a:pt x="247" y="41"/>
                      </a:lnTo>
                      <a:lnTo>
                        <a:pt x="237" y="32"/>
                      </a:lnTo>
                      <a:lnTo>
                        <a:pt x="225" y="24"/>
                      </a:lnTo>
                      <a:lnTo>
                        <a:pt x="214" y="17"/>
                      </a:lnTo>
                      <a:lnTo>
                        <a:pt x="201" y="10"/>
                      </a:lnTo>
                      <a:lnTo>
                        <a:pt x="188" y="6"/>
                      </a:lnTo>
                      <a:lnTo>
                        <a:pt x="174" y="2"/>
                      </a:lnTo>
                      <a:lnTo>
                        <a:pt x="160" y="0"/>
                      </a:lnTo>
                      <a:lnTo>
                        <a:pt x="145" y="0"/>
                      </a:lnTo>
                      <a:lnTo>
                        <a:pt x="130" y="0"/>
                      </a:lnTo>
                      <a:lnTo>
                        <a:pt x="116" y="2"/>
                      </a:lnTo>
                      <a:lnTo>
                        <a:pt x="102" y="6"/>
                      </a:lnTo>
                      <a:lnTo>
                        <a:pt x="89" y="10"/>
                      </a:lnTo>
                      <a:lnTo>
                        <a:pt x="76" y="17"/>
                      </a:lnTo>
                      <a:lnTo>
                        <a:pt x="65" y="24"/>
                      </a:lnTo>
                      <a:lnTo>
                        <a:pt x="53" y="32"/>
                      </a:lnTo>
                      <a:lnTo>
                        <a:pt x="43" y="41"/>
                      </a:lnTo>
                      <a:lnTo>
                        <a:pt x="34" y="52"/>
                      </a:lnTo>
                      <a:lnTo>
                        <a:pt x="25" y="63"/>
                      </a:lnTo>
                      <a:lnTo>
                        <a:pt x="19" y="74"/>
                      </a:lnTo>
                      <a:lnTo>
                        <a:pt x="12" y="87"/>
                      </a:lnTo>
                      <a:lnTo>
                        <a:pt x="8" y="100"/>
                      </a:lnTo>
                      <a:lnTo>
                        <a:pt x="4" y="114"/>
                      </a:lnTo>
                      <a:lnTo>
                        <a:pt x="2" y="128"/>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8" name="Freeform 166">
                  <a:extLst>
                    <a:ext uri="{FF2B5EF4-FFF2-40B4-BE49-F238E27FC236}">
                      <a16:creationId xmlns:a16="http://schemas.microsoft.com/office/drawing/2014/main" id="{C5BF2F85-4E8B-49A1-8621-D01242843B18}"/>
                    </a:ext>
                  </a:extLst>
                </p:cNvPr>
                <p:cNvSpPr>
                  <a:spLocks noChangeArrowheads="1"/>
                </p:cNvSpPr>
                <p:nvPr/>
              </p:nvSpPr>
              <p:spPr bwMode="auto">
                <a:xfrm>
                  <a:off x="5137" y="2962"/>
                  <a:ext cx="148" cy="148"/>
                </a:xfrm>
                <a:custGeom>
                  <a:avLst/>
                  <a:gdLst>
                    <a:gd name="T0" fmla="*/ 0 w 298"/>
                    <a:gd name="T1" fmla="*/ 149 h 298"/>
                    <a:gd name="T2" fmla="*/ 3 w 298"/>
                    <a:gd name="T3" fmla="*/ 119 h 298"/>
                    <a:gd name="T4" fmla="*/ 12 w 298"/>
                    <a:gd name="T5" fmla="*/ 91 h 298"/>
                    <a:gd name="T6" fmla="*/ 26 w 298"/>
                    <a:gd name="T7" fmla="*/ 67 h 298"/>
                    <a:gd name="T8" fmla="*/ 44 w 298"/>
                    <a:gd name="T9" fmla="*/ 44 h 298"/>
                    <a:gd name="T10" fmla="*/ 65 w 298"/>
                    <a:gd name="T11" fmla="*/ 26 h 298"/>
                    <a:gd name="T12" fmla="*/ 91 w 298"/>
                    <a:gd name="T13" fmla="*/ 12 h 298"/>
                    <a:gd name="T14" fmla="*/ 119 w 298"/>
                    <a:gd name="T15" fmla="*/ 3 h 298"/>
                    <a:gd name="T16" fmla="*/ 149 w 298"/>
                    <a:gd name="T17" fmla="*/ 0 h 298"/>
                    <a:gd name="T18" fmla="*/ 179 w 298"/>
                    <a:gd name="T19" fmla="*/ 3 h 298"/>
                    <a:gd name="T20" fmla="*/ 207 w 298"/>
                    <a:gd name="T21" fmla="*/ 12 h 298"/>
                    <a:gd name="T22" fmla="*/ 233 w 298"/>
                    <a:gd name="T23" fmla="*/ 26 h 298"/>
                    <a:gd name="T24" fmla="*/ 254 w 298"/>
                    <a:gd name="T25" fmla="*/ 44 h 298"/>
                    <a:gd name="T26" fmla="*/ 272 w 298"/>
                    <a:gd name="T27" fmla="*/ 67 h 298"/>
                    <a:gd name="T28" fmla="*/ 286 w 298"/>
                    <a:gd name="T29" fmla="*/ 91 h 298"/>
                    <a:gd name="T30" fmla="*/ 295 w 298"/>
                    <a:gd name="T31" fmla="*/ 119 h 298"/>
                    <a:gd name="T32" fmla="*/ 298 w 298"/>
                    <a:gd name="T33" fmla="*/ 149 h 298"/>
                    <a:gd name="T34" fmla="*/ 295 w 298"/>
                    <a:gd name="T35" fmla="*/ 179 h 298"/>
                    <a:gd name="T36" fmla="*/ 286 w 298"/>
                    <a:gd name="T37" fmla="*/ 207 h 298"/>
                    <a:gd name="T38" fmla="*/ 272 w 298"/>
                    <a:gd name="T39" fmla="*/ 233 h 298"/>
                    <a:gd name="T40" fmla="*/ 254 w 298"/>
                    <a:gd name="T41" fmla="*/ 254 h 298"/>
                    <a:gd name="T42" fmla="*/ 233 w 298"/>
                    <a:gd name="T43" fmla="*/ 272 h 298"/>
                    <a:gd name="T44" fmla="*/ 207 w 298"/>
                    <a:gd name="T45" fmla="*/ 286 h 298"/>
                    <a:gd name="T46" fmla="*/ 179 w 298"/>
                    <a:gd name="T47" fmla="*/ 295 h 298"/>
                    <a:gd name="T48" fmla="*/ 149 w 298"/>
                    <a:gd name="T49" fmla="*/ 298 h 298"/>
                    <a:gd name="T50" fmla="*/ 119 w 298"/>
                    <a:gd name="T51" fmla="*/ 295 h 298"/>
                    <a:gd name="T52" fmla="*/ 91 w 298"/>
                    <a:gd name="T53" fmla="*/ 286 h 298"/>
                    <a:gd name="T54" fmla="*/ 65 w 298"/>
                    <a:gd name="T55" fmla="*/ 272 h 298"/>
                    <a:gd name="T56" fmla="*/ 44 w 298"/>
                    <a:gd name="T57" fmla="*/ 254 h 298"/>
                    <a:gd name="T58" fmla="*/ 26 w 298"/>
                    <a:gd name="T59" fmla="*/ 233 h 298"/>
                    <a:gd name="T60" fmla="*/ 12 w 298"/>
                    <a:gd name="T61" fmla="*/ 207 h 298"/>
                    <a:gd name="T62" fmla="*/ 3 w 298"/>
                    <a:gd name="T63" fmla="*/ 179 h 298"/>
                    <a:gd name="T64" fmla="*/ 0 w 298"/>
                    <a:gd name="T65"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8" h="298">
                      <a:moveTo>
                        <a:pt x="0" y="149"/>
                      </a:moveTo>
                      <a:lnTo>
                        <a:pt x="0" y="149"/>
                      </a:lnTo>
                      <a:lnTo>
                        <a:pt x="1" y="134"/>
                      </a:lnTo>
                      <a:lnTo>
                        <a:pt x="3" y="119"/>
                      </a:lnTo>
                      <a:lnTo>
                        <a:pt x="7" y="105"/>
                      </a:lnTo>
                      <a:lnTo>
                        <a:pt x="12" y="91"/>
                      </a:lnTo>
                      <a:lnTo>
                        <a:pt x="18" y="78"/>
                      </a:lnTo>
                      <a:lnTo>
                        <a:pt x="26" y="67"/>
                      </a:lnTo>
                      <a:lnTo>
                        <a:pt x="34" y="55"/>
                      </a:lnTo>
                      <a:lnTo>
                        <a:pt x="44" y="44"/>
                      </a:lnTo>
                      <a:lnTo>
                        <a:pt x="55" y="34"/>
                      </a:lnTo>
                      <a:lnTo>
                        <a:pt x="65" y="26"/>
                      </a:lnTo>
                      <a:lnTo>
                        <a:pt x="78" y="18"/>
                      </a:lnTo>
                      <a:lnTo>
                        <a:pt x="91" y="12"/>
                      </a:lnTo>
                      <a:lnTo>
                        <a:pt x="105" y="8"/>
                      </a:lnTo>
                      <a:lnTo>
                        <a:pt x="119" y="3"/>
                      </a:lnTo>
                      <a:lnTo>
                        <a:pt x="134" y="1"/>
                      </a:lnTo>
                      <a:lnTo>
                        <a:pt x="149" y="0"/>
                      </a:lnTo>
                      <a:lnTo>
                        <a:pt x="164" y="1"/>
                      </a:lnTo>
                      <a:lnTo>
                        <a:pt x="179" y="3"/>
                      </a:lnTo>
                      <a:lnTo>
                        <a:pt x="193" y="8"/>
                      </a:lnTo>
                      <a:lnTo>
                        <a:pt x="207" y="12"/>
                      </a:lnTo>
                      <a:lnTo>
                        <a:pt x="220" y="18"/>
                      </a:lnTo>
                      <a:lnTo>
                        <a:pt x="233" y="26"/>
                      </a:lnTo>
                      <a:lnTo>
                        <a:pt x="243" y="34"/>
                      </a:lnTo>
                      <a:lnTo>
                        <a:pt x="254" y="44"/>
                      </a:lnTo>
                      <a:lnTo>
                        <a:pt x="264" y="55"/>
                      </a:lnTo>
                      <a:lnTo>
                        <a:pt x="272" y="67"/>
                      </a:lnTo>
                      <a:lnTo>
                        <a:pt x="280" y="78"/>
                      </a:lnTo>
                      <a:lnTo>
                        <a:pt x="286" y="91"/>
                      </a:lnTo>
                      <a:lnTo>
                        <a:pt x="291" y="105"/>
                      </a:lnTo>
                      <a:lnTo>
                        <a:pt x="295" y="119"/>
                      </a:lnTo>
                      <a:lnTo>
                        <a:pt x="297" y="134"/>
                      </a:lnTo>
                      <a:lnTo>
                        <a:pt x="298" y="149"/>
                      </a:lnTo>
                      <a:lnTo>
                        <a:pt x="297" y="164"/>
                      </a:lnTo>
                      <a:lnTo>
                        <a:pt x="295" y="179"/>
                      </a:lnTo>
                      <a:lnTo>
                        <a:pt x="291" y="193"/>
                      </a:lnTo>
                      <a:lnTo>
                        <a:pt x="286" y="207"/>
                      </a:lnTo>
                      <a:lnTo>
                        <a:pt x="280" y="220"/>
                      </a:lnTo>
                      <a:lnTo>
                        <a:pt x="272" y="233"/>
                      </a:lnTo>
                      <a:lnTo>
                        <a:pt x="264" y="244"/>
                      </a:lnTo>
                      <a:lnTo>
                        <a:pt x="254" y="254"/>
                      </a:lnTo>
                      <a:lnTo>
                        <a:pt x="243" y="264"/>
                      </a:lnTo>
                      <a:lnTo>
                        <a:pt x="233" y="272"/>
                      </a:lnTo>
                      <a:lnTo>
                        <a:pt x="220" y="280"/>
                      </a:lnTo>
                      <a:lnTo>
                        <a:pt x="207" y="286"/>
                      </a:lnTo>
                      <a:lnTo>
                        <a:pt x="193" y="291"/>
                      </a:lnTo>
                      <a:lnTo>
                        <a:pt x="179" y="295"/>
                      </a:lnTo>
                      <a:lnTo>
                        <a:pt x="164" y="297"/>
                      </a:lnTo>
                      <a:lnTo>
                        <a:pt x="149" y="298"/>
                      </a:lnTo>
                      <a:lnTo>
                        <a:pt x="134" y="297"/>
                      </a:lnTo>
                      <a:lnTo>
                        <a:pt x="119" y="295"/>
                      </a:lnTo>
                      <a:lnTo>
                        <a:pt x="105" y="291"/>
                      </a:lnTo>
                      <a:lnTo>
                        <a:pt x="91" y="286"/>
                      </a:lnTo>
                      <a:lnTo>
                        <a:pt x="78" y="280"/>
                      </a:lnTo>
                      <a:lnTo>
                        <a:pt x="65" y="272"/>
                      </a:lnTo>
                      <a:lnTo>
                        <a:pt x="55" y="264"/>
                      </a:lnTo>
                      <a:lnTo>
                        <a:pt x="44" y="254"/>
                      </a:lnTo>
                      <a:lnTo>
                        <a:pt x="34" y="244"/>
                      </a:lnTo>
                      <a:lnTo>
                        <a:pt x="26" y="233"/>
                      </a:lnTo>
                      <a:lnTo>
                        <a:pt x="18" y="220"/>
                      </a:lnTo>
                      <a:lnTo>
                        <a:pt x="12" y="207"/>
                      </a:lnTo>
                      <a:lnTo>
                        <a:pt x="7" y="193"/>
                      </a:lnTo>
                      <a:lnTo>
                        <a:pt x="3" y="179"/>
                      </a:lnTo>
                      <a:lnTo>
                        <a:pt x="1" y="164"/>
                      </a:lnTo>
                      <a:lnTo>
                        <a:pt x="0"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9" name="Freeform 167">
                  <a:extLst>
                    <a:ext uri="{FF2B5EF4-FFF2-40B4-BE49-F238E27FC236}">
                      <a16:creationId xmlns:a16="http://schemas.microsoft.com/office/drawing/2014/main" id="{52AAF2ED-E61D-4C08-9A11-EAE2B570658C}"/>
                    </a:ext>
                  </a:extLst>
                </p:cNvPr>
                <p:cNvSpPr>
                  <a:spLocks noChangeArrowheads="1"/>
                </p:cNvSpPr>
                <p:nvPr/>
              </p:nvSpPr>
              <p:spPr bwMode="auto">
                <a:xfrm>
                  <a:off x="5142" y="2968"/>
                  <a:ext cx="138" cy="137"/>
                </a:xfrm>
                <a:custGeom>
                  <a:avLst/>
                  <a:gdLst>
                    <a:gd name="T0" fmla="*/ 0 w 274"/>
                    <a:gd name="T1" fmla="*/ 136 h 273"/>
                    <a:gd name="T2" fmla="*/ 3 w 274"/>
                    <a:gd name="T3" fmla="*/ 109 h 273"/>
                    <a:gd name="T4" fmla="*/ 12 w 274"/>
                    <a:gd name="T5" fmla="*/ 84 h 273"/>
                    <a:gd name="T6" fmla="*/ 24 w 274"/>
                    <a:gd name="T7" fmla="*/ 60 h 273"/>
                    <a:gd name="T8" fmla="*/ 41 w 274"/>
                    <a:gd name="T9" fmla="*/ 40 h 273"/>
                    <a:gd name="T10" fmla="*/ 61 w 274"/>
                    <a:gd name="T11" fmla="*/ 23 h 273"/>
                    <a:gd name="T12" fmla="*/ 83 w 274"/>
                    <a:gd name="T13" fmla="*/ 11 h 273"/>
                    <a:gd name="T14" fmla="*/ 109 w 274"/>
                    <a:gd name="T15" fmla="*/ 2 h 273"/>
                    <a:gd name="T16" fmla="*/ 137 w 274"/>
                    <a:gd name="T17" fmla="*/ 0 h 273"/>
                    <a:gd name="T18" fmla="*/ 165 w 274"/>
                    <a:gd name="T19" fmla="*/ 2 h 273"/>
                    <a:gd name="T20" fmla="*/ 191 w 274"/>
                    <a:gd name="T21" fmla="*/ 11 h 273"/>
                    <a:gd name="T22" fmla="*/ 213 w 274"/>
                    <a:gd name="T23" fmla="*/ 23 h 273"/>
                    <a:gd name="T24" fmla="*/ 233 w 274"/>
                    <a:gd name="T25" fmla="*/ 40 h 273"/>
                    <a:gd name="T26" fmla="*/ 250 w 274"/>
                    <a:gd name="T27" fmla="*/ 60 h 273"/>
                    <a:gd name="T28" fmla="*/ 263 w 274"/>
                    <a:gd name="T29" fmla="*/ 84 h 273"/>
                    <a:gd name="T30" fmla="*/ 271 w 274"/>
                    <a:gd name="T31" fmla="*/ 109 h 273"/>
                    <a:gd name="T32" fmla="*/ 274 w 274"/>
                    <a:gd name="T33" fmla="*/ 136 h 273"/>
                    <a:gd name="T34" fmla="*/ 271 w 274"/>
                    <a:gd name="T35" fmla="*/ 164 h 273"/>
                    <a:gd name="T36" fmla="*/ 263 w 274"/>
                    <a:gd name="T37" fmla="*/ 190 h 273"/>
                    <a:gd name="T38" fmla="*/ 250 w 274"/>
                    <a:gd name="T39" fmla="*/ 212 h 273"/>
                    <a:gd name="T40" fmla="*/ 233 w 274"/>
                    <a:gd name="T41" fmla="*/ 232 h 273"/>
                    <a:gd name="T42" fmla="*/ 213 w 274"/>
                    <a:gd name="T43" fmla="*/ 249 h 273"/>
                    <a:gd name="T44" fmla="*/ 191 w 274"/>
                    <a:gd name="T45" fmla="*/ 262 h 273"/>
                    <a:gd name="T46" fmla="*/ 165 w 274"/>
                    <a:gd name="T47" fmla="*/ 270 h 273"/>
                    <a:gd name="T48" fmla="*/ 137 w 274"/>
                    <a:gd name="T49" fmla="*/ 273 h 273"/>
                    <a:gd name="T50" fmla="*/ 109 w 274"/>
                    <a:gd name="T51" fmla="*/ 270 h 273"/>
                    <a:gd name="T52" fmla="*/ 83 w 274"/>
                    <a:gd name="T53" fmla="*/ 262 h 273"/>
                    <a:gd name="T54" fmla="*/ 61 w 274"/>
                    <a:gd name="T55" fmla="*/ 249 h 273"/>
                    <a:gd name="T56" fmla="*/ 41 w 274"/>
                    <a:gd name="T57" fmla="*/ 232 h 273"/>
                    <a:gd name="T58" fmla="*/ 24 w 274"/>
                    <a:gd name="T59" fmla="*/ 212 h 273"/>
                    <a:gd name="T60" fmla="*/ 12 w 274"/>
                    <a:gd name="T61" fmla="*/ 190 h 273"/>
                    <a:gd name="T62" fmla="*/ 3 w 274"/>
                    <a:gd name="T63" fmla="*/ 164 h 273"/>
                    <a:gd name="T64" fmla="*/ 0 w 274"/>
                    <a:gd name="T65" fmla="*/ 13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273">
                      <a:moveTo>
                        <a:pt x="0" y="136"/>
                      </a:moveTo>
                      <a:lnTo>
                        <a:pt x="0" y="136"/>
                      </a:lnTo>
                      <a:lnTo>
                        <a:pt x="1" y="122"/>
                      </a:lnTo>
                      <a:lnTo>
                        <a:pt x="3" y="109"/>
                      </a:lnTo>
                      <a:lnTo>
                        <a:pt x="6" y="95"/>
                      </a:lnTo>
                      <a:lnTo>
                        <a:pt x="12" y="84"/>
                      </a:lnTo>
                      <a:lnTo>
                        <a:pt x="17" y="71"/>
                      </a:lnTo>
                      <a:lnTo>
                        <a:pt x="24" y="60"/>
                      </a:lnTo>
                      <a:lnTo>
                        <a:pt x="32" y="49"/>
                      </a:lnTo>
                      <a:lnTo>
                        <a:pt x="41" y="40"/>
                      </a:lnTo>
                      <a:lnTo>
                        <a:pt x="50" y="31"/>
                      </a:lnTo>
                      <a:lnTo>
                        <a:pt x="61" y="23"/>
                      </a:lnTo>
                      <a:lnTo>
                        <a:pt x="72" y="16"/>
                      </a:lnTo>
                      <a:lnTo>
                        <a:pt x="83" y="11"/>
                      </a:lnTo>
                      <a:lnTo>
                        <a:pt x="96" y="5"/>
                      </a:lnTo>
                      <a:lnTo>
                        <a:pt x="109" y="2"/>
                      </a:lnTo>
                      <a:lnTo>
                        <a:pt x="123" y="0"/>
                      </a:lnTo>
                      <a:lnTo>
                        <a:pt x="137" y="0"/>
                      </a:lnTo>
                      <a:lnTo>
                        <a:pt x="151" y="0"/>
                      </a:lnTo>
                      <a:lnTo>
                        <a:pt x="165" y="2"/>
                      </a:lnTo>
                      <a:lnTo>
                        <a:pt x="178" y="5"/>
                      </a:lnTo>
                      <a:lnTo>
                        <a:pt x="191" y="11"/>
                      </a:lnTo>
                      <a:lnTo>
                        <a:pt x="202" y="16"/>
                      </a:lnTo>
                      <a:lnTo>
                        <a:pt x="213" y="23"/>
                      </a:lnTo>
                      <a:lnTo>
                        <a:pt x="224" y="31"/>
                      </a:lnTo>
                      <a:lnTo>
                        <a:pt x="233" y="40"/>
                      </a:lnTo>
                      <a:lnTo>
                        <a:pt x="242" y="49"/>
                      </a:lnTo>
                      <a:lnTo>
                        <a:pt x="250" y="60"/>
                      </a:lnTo>
                      <a:lnTo>
                        <a:pt x="257" y="71"/>
                      </a:lnTo>
                      <a:lnTo>
                        <a:pt x="263" y="84"/>
                      </a:lnTo>
                      <a:lnTo>
                        <a:pt x="268" y="95"/>
                      </a:lnTo>
                      <a:lnTo>
                        <a:pt x="271" y="109"/>
                      </a:lnTo>
                      <a:lnTo>
                        <a:pt x="273" y="122"/>
                      </a:lnTo>
                      <a:lnTo>
                        <a:pt x="274" y="136"/>
                      </a:lnTo>
                      <a:lnTo>
                        <a:pt x="273" y="150"/>
                      </a:lnTo>
                      <a:lnTo>
                        <a:pt x="271" y="164"/>
                      </a:lnTo>
                      <a:lnTo>
                        <a:pt x="268" y="177"/>
                      </a:lnTo>
                      <a:lnTo>
                        <a:pt x="263" y="190"/>
                      </a:lnTo>
                      <a:lnTo>
                        <a:pt x="257" y="201"/>
                      </a:lnTo>
                      <a:lnTo>
                        <a:pt x="250" y="212"/>
                      </a:lnTo>
                      <a:lnTo>
                        <a:pt x="242" y="223"/>
                      </a:lnTo>
                      <a:lnTo>
                        <a:pt x="233" y="232"/>
                      </a:lnTo>
                      <a:lnTo>
                        <a:pt x="224" y="242"/>
                      </a:lnTo>
                      <a:lnTo>
                        <a:pt x="213" y="249"/>
                      </a:lnTo>
                      <a:lnTo>
                        <a:pt x="202" y="256"/>
                      </a:lnTo>
                      <a:lnTo>
                        <a:pt x="191" y="262"/>
                      </a:lnTo>
                      <a:lnTo>
                        <a:pt x="178" y="267"/>
                      </a:lnTo>
                      <a:lnTo>
                        <a:pt x="165" y="270"/>
                      </a:lnTo>
                      <a:lnTo>
                        <a:pt x="151" y="272"/>
                      </a:lnTo>
                      <a:lnTo>
                        <a:pt x="137" y="273"/>
                      </a:lnTo>
                      <a:lnTo>
                        <a:pt x="123" y="272"/>
                      </a:lnTo>
                      <a:lnTo>
                        <a:pt x="109" y="270"/>
                      </a:lnTo>
                      <a:lnTo>
                        <a:pt x="96" y="267"/>
                      </a:lnTo>
                      <a:lnTo>
                        <a:pt x="83" y="262"/>
                      </a:lnTo>
                      <a:lnTo>
                        <a:pt x="72" y="256"/>
                      </a:lnTo>
                      <a:lnTo>
                        <a:pt x="61" y="249"/>
                      </a:lnTo>
                      <a:lnTo>
                        <a:pt x="50" y="242"/>
                      </a:lnTo>
                      <a:lnTo>
                        <a:pt x="41" y="232"/>
                      </a:lnTo>
                      <a:lnTo>
                        <a:pt x="32" y="223"/>
                      </a:lnTo>
                      <a:lnTo>
                        <a:pt x="24" y="212"/>
                      </a:lnTo>
                      <a:lnTo>
                        <a:pt x="17" y="201"/>
                      </a:lnTo>
                      <a:lnTo>
                        <a:pt x="12" y="190"/>
                      </a:lnTo>
                      <a:lnTo>
                        <a:pt x="6" y="177"/>
                      </a:lnTo>
                      <a:lnTo>
                        <a:pt x="3" y="164"/>
                      </a:lnTo>
                      <a:lnTo>
                        <a:pt x="1" y="150"/>
                      </a:lnTo>
                      <a:lnTo>
                        <a:pt x="0" y="13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0" name="Freeform 168">
                  <a:extLst>
                    <a:ext uri="{FF2B5EF4-FFF2-40B4-BE49-F238E27FC236}">
                      <a16:creationId xmlns:a16="http://schemas.microsoft.com/office/drawing/2014/main" id="{29A42493-60B8-4DD2-AB45-6E89458E47E0}"/>
                    </a:ext>
                  </a:extLst>
                </p:cNvPr>
                <p:cNvSpPr>
                  <a:spLocks noChangeArrowheads="1"/>
                </p:cNvSpPr>
                <p:nvPr/>
              </p:nvSpPr>
              <p:spPr bwMode="auto">
                <a:xfrm>
                  <a:off x="5146" y="2971"/>
                  <a:ext cx="130" cy="130"/>
                </a:xfrm>
                <a:custGeom>
                  <a:avLst/>
                  <a:gdLst>
                    <a:gd name="T0" fmla="*/ 0 w 260"/>
                    <a:gd name="T1" fmla="*/ 130 h 260"/>
                    <a:gd name="T2" fmla="*/ 3 w 260"/>
                    <a:gd name="T3" fmla="*/ 104 h 260"/>
                    <a:gd name="T4" fmla="*/ 10 w 260"/>
                    <a:gd name="T5" fmla="*/ 80 h 260"/>
                    <a:gd name="T6" fmla="*/ 23 w 260"/>
                    <a:gd name="T7" fmla="*/ 58 h 260"/>
                    <a:gd name="T8" fmla="*/ 38 w 260"/>
                    <a:gd name="T9" fmla="*/ 39 h 260"/>
                    <a:gd name="T10" fmla="*/ 57 w 260"/>
                    <a:gd name="T11" fmla="*/ 23 h 260"/>
                    <a:gd name="T12" fmla="*/ 80 w 260"/>
                    <a:gd name="T13" fmla="*/ 11 h 260"/>
                    <a:gd name="T14" fmla="*/ 104 w 260"/>
                    <a:gd name="T15" fmla="*/ 4 h 260"/>
                    <a:gd name="T16" fmla="*/ 130 w 260"/>
                    <a:gd name="T17" fmla="*/ 0 h 260"/>
                    <a:gd name="T18" fmla="*/ 156 w 260"/>
                    <a:gd name="T19" fmla="*/ 4 h 260"/>
                    <a:gd name="T20" fmla="*/ 180 w 260"/>
                    <a:gd name="T21" fmla="*/ 11 h 260"/>
                    <a:gd name="T22" fmla="*/ 203 w 260"/>
                    <a:gd name="T23" fmla="*/ 23 h 260"/>
                    <a:gd name="T24" fmla="*/ 222 w 260"/>
                    <a:gd name="T25" fmla="*/ 39 h 260"/>
                    <a:gd name="T26" fmla="*/ 237 w 260"/>
                    <a:gd name="T27" fmla="*/ 58 h 260"/>
                    <a:gd name="T28" fmla="*/ 250 w 260"/>
                    <a:gd name="T29" fmla="*/ 80 h 260"/>
                    <a:gd name="T30" fmla="*/ 257 w 260"/>
                    <a:gd name="T31" fmla="*/ 104 h 260"/>
                    <a:gd name="T32" fmla="*/ 260 w 260"/>
                    <a:gd name="T33" fmla="*/ 130 h 260"/>
                    <a:gd name="T34" fmla="*/ 257 w 260"/>
                    <a:gd name="T35" fmla="*/ 157 h 260"/>
                    <a:gd name="T36" fmla="*/ 250 w 260"/>
                    <a:gd name="T37" fmla="*/ 180 h 260"/>
                    <a:gd name="T38" fmla="*/ 237 w 260"/>
                    <a:gd name="T39" fmla="*/ 203 h 260"/>
                    <a:gd name="T40" fmla="*/ 222 w 260"/>
                    <a:gd name="T41" fmla="*/ 222 h 260"/>
                    <a:gd name="T42" fmla="*/ 203 w 260"/>
                    <a:gd name="T43" fmla="*/ 238 h 260"/>
                    <a:gd name="T44" fmla="*/ 180 w 260"/>
                    <a:gd name="T45" fmla="*/ 250 h 260"/>
                    <a:gd name="T46" fmla="*/ 156 w 260"/>
                    <a:gd name="T47" fmla="*/ 257 h 260"/>
                    <a:gd name="T48" fmla="*/ 130 w 260"/>
                    <a:gd name="T49" fmla="*/ 260 h 260"/>
                    <a:gd name="T50" fmla="*/ 104 w 260"/>
                    <a:gd name="T51" fmla="*/ 257 h 260"/>
                    <a:gd name="T52" fmla="*/ 80 w 260"/>
                    <a:gd name="T53" fmla="*/ 250 h 260"/>
                    <a:gd name="T54" fmla="*/ 57 w 260"/>
                    <a:gd name="T55" fmla="*/ 238 h 260"/>
                    <a:gd name="T56" fmla="*/ 38 w 260"/>
                    <a:gd name="T57" fmla="*/ 222 h 260"/>
                    <a:gd name="T58" fmla="*/ 23 w 260"/>
                    <a:gd name="T59" fmla="*/ 203 h 260"/>
                    <a:gd name="T60" fmla="*/ 10 w 260"/>
                    <a:gd name="T61" fmla="*/ 180 h 260"/>
                    <a:gd name="T62" fmla="*/ 3 w 260"/>
                    <a:gd name="T63" fmla="*/ 157 h 260"/>
                    <a:gd name="T64" fmla="*/ 0 w 260"/>
                    <a:gd name="T65" fmla="*/ 1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60">
                      <a:moveTo>
                        <a:pt x="0" y="130"/>
                      </a:moveTo>
                      <a:lnTo>
                        <a:pt x="0" y="130"/>
                      </a:lnTo>
                      <a:lnTo>
                        <a:pt x="0" y="117"/>
                      </a:lnTo>
                      <a:lnTo>
                        <a:pt x="3" y="104"/>
                      </a:lnTo>
                      <a:lnTo>
                        <a:pt x="6" y="91"/>
                      </a:lnTo>
                      <a:lnTo>
                        <a:pt x="10" y="80"/>
                      </a:lnTo>
                      <a:lnTo>
                        <a:pt x="15" y="69"/>
                      </a:lnTo>
                      <a:lnTo>
                        <a:pt x="23" y="58"/>
                      </a:lnTo>
                      <a:lnTo>
                        <a:pt x="30" y="48"/>
                      </a:lnTo>
                      <a:lnTo>
                        <a:pt x="38" y="39"/>
                      </a:lnTo>
                      <a:lnTo>
                        <a:pt x="48" y="30"/>
                      </a:lnTo>
                      <a:lnTo>
                        <a:pt x="57" y="23"/>
                      </a:lnTo>
                      <a:lnTo>
                        <a:pt x="68" y="17"/>
                      </a:lnTo>
                      <a:lnTo>
                        <a:pt x="80" y="11"/>
                      </a:lnTo>
                      <a:lnTo>
                        <a:pt x="91" y="7"/>
                      </a:lnTo>
                      <a:lnTo>
                        <a:pt x="104" y="4"/>
                      </a:lnTo>
                      <a:lnTo>
                        <a:pt x="117" y="2"/>
                      </a:lnTo>
                      <a:lnTo>
                        <a:pt x="130" y="0"/>
                      </a:lnTo>
                      <a:lnTo>
                        <a:pt x="143" y="2"/>
                      </a:lnTo>
                      <a:lnTo>
                        <a:pt x="156" y="4"/>
                      </a:lnTo>
                      <a:lnTo>
                        <a:pt x="169" y="7"/>
                      </a:lnTo>
                      <a:lnTo>
                        <a:pt x="180" y="11"/>
                      </a:lnTo>
                      <a:lnTo>
                        <a:pt x="192" y="17"/>
                      </a:lnTo>
                      <a:lnTo>
                        <a:pt x="203" y="23"/>
                      </a:lnTo>
                      <a:lnTo>
                        <a:pt x="212" y="30"/>
                      </a:lnTo>
                      <a:lnTo>
                        <a:pt x="222" y="39"/>
                      </a:lnTo>
                      <a:lnTo>
                        <a:pt x="230" y="48"/>
                      </a:lnTo>
                      <a:lnTo>
                        <a:pt x="237" y="58"/>
                      </a:lnTo>
                      <a:lnTo>
                        <a:pt x="245" y="69"/>
                      </a:lnTo>
                      <a:lnTo>
                        <a:pt x="250" y="80"/>
                      </a:lnTo>
                      <a:lnTo>
                        <a:pt x="254" y="91"/>
                      </a:lnTo>
                      <a:lnTo>
                        <a:pt x="257" y="104"/>
                      </a:lnTo>
                      <a:lnTo>
                        <a:pt x="260" y="117"/>
                      </a:lnTo>
                      <a:lnTo>
                        <a:pt x="260" y="130"/>
                      </a:lnTo>
                      <a:lnTo>
                        <a:pt x="260" y="144"/>
                      </a:lnTo>
                      <a:lnTo>
                        <a:pt x="257" y="157"/>
                      </a:lnTo>
                      <a:lnTo>
                        <a:pt x="254" y="169"/>
                      </a:lnTo>
                      <a:lnTo>
                        <a:pt x="250" y="180"/>
                      </a:lnTo>
                      <a:lnTo>
                        <a:pt x="245" y="192"/>
                      </a:lnTo>
                      <a:lnTo>
                        <a:pt x="237" y="203"/>
                      </a:lnTo>
                      <a:lnTo>
                        <a:pt x="230" y="212"/>
                      </a:lnTo>
                      <a:lnTo>
                        <a:pt x="222" y="222"/>
                      </a:lnTo>
                      <a:lnTo>
                        <a:pt x="212" y="231"/>
                      </a:lnTo>
                      <a:lnTo>
                        <a:pt x="203" y="238"/>
                      </a:lnTo>
                      <a:lnTo>
                        <a:pt x="192" y="245"/>
                      </a:lnTo>
                      <a:lnTo>
                        <a:pt x="180" y="250"/>
                      </a:lnTo>
                      <a:lnTo>
                        <a:pt x="169" y="254"/>
                      </a:lnTo>
                      <a:lnTo>
                        <a:pt x="156" y="257"/>
                      </a:lnTo>
                      <a:lnTo>
                        <a:pt x="143" y="260"/>
                      </a:lnTo>
                      <a:lnTo>
                        <a:pt x="130" y="260"/>
                      </a:lnTo>
                      <a:lnTo>
                        <a:pt x="117" y="260"/>
                      </a:lnTo>
                      <a:lnTo>
                        <a:pt x="104" y="257"/>
                      </a:lnTo>
                      <a:lnTo>
                        <a:pt x="91" y="254"/>
                      </a:lnTo>
                      <a:lnTo>
                        <a:pt x="80" y="250"/>
                      </a:lnTo>
                      <a:lnTo>
                        <a:pt x="68" y="245"/>
                      </a:lnTo>
                      <a:lnTo>
                        <a:pt x="57" y="238"/>
                      </a:lnTo>
                      <a:lnTo>
                        <a:pt x="48" y="231"/>
                      </a:lnTo>
                      <a:lnTo>
                        <a:pt x="38" y="222"/>
                      </a:lnTo>
                      <a:lnTo>
                        <a:pt x="30" y="212"/>
                      </a:lnTo>
                      <a:lnTo>
                        <a:pt x="23" y="203"/>
                      </a:lnTo>
                      <a:lnTo>
                        <a:pt x="15" y="192"/>
                      </a:lnTo>
                      <a:lnTo>
                        <a:pt x="10" y="180"/>
                      </a:lnTo>
                      <a:lnTo>
                        <a:pt x="6" y="169"/>
                      </a:lnTo>
                      <a:lnTo>
                        <a:pt x="3" y="157"/>
                      </a:lnTo>
                      <a:lnTo>
                        <a:pt x="0" y="144"/>
                      </a:lnTo>
                      <a:lnTo>
                        <a:pt x="0" y="13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 name="Freeform 169">
                  <a:extLst>
                    <a:ext uri="{FF2B5EF4-FFF2-40B4-BE49-F238E27FC236}">
                      <a16:creationId xmlns:a16="http://schemas.microsoft.com/office/drawing/2014/main" id="{7F04ECBA-E36E-4608-9039-029FD2C71370}"/>
                    </a:ext>
                  </a:extLst>
                </p:cNvPr>
                <p:cNvSpPr>
                  <a:spLocks noEditPoints="1" noChangeArrowheads="1"/>
                </p:cNvSpPr>
                <p:nvPr/>
              </p:nvSpPr>
              <p:spPr bwMode="auto">
                <a:xfrm>
                  <a:off x="5151" y="2976"/>
                  <a:ext cx="120" cy="121"/>
                </a:xfrm>
                <a:custGeom>
                  <a:avLst/>
                  <a:gdLst>
                    <a:gd name="T0" fmla="*/ 4 w 242"/>
                    <a:gd name="T1" fmla="*/ 109 h 243"/>
                    <a:gd name="T2" fmla="*/ 13 w 242"/>
                    <a:gd name="T3" fmla="*/ 76 h 243"/>
                    <a:gd name="T4" fmla="*/ 31 w 242"/>
                    <a:gd name="T5" fmla="*/ 47 h 243"/>
                    <a:gd name="T6" fmla="*/ 56 w 242"/>
                    <a:gd name="T7" fmla="*/ 25 h 243"/>
                    <a:gd name="T8" fmla="*/ 87 w 242"/>
                    <a:gd name="T9" fmla="*/ 10 h 243"/>
                    <a:gd name="T10" fmla="*/ 121 w 242"/>
                    <a:gd name="T11" fmla="*/ 4 h 243"/>
                    <a:gd name="T12" fmla="*/ 156 w 242"/>
                    <a:gd name="T13" fmla="*/ 10 h 243"/>
                    <a:gd name="T14" fmla="*/ 186 w 242"/>
                    <a:gd name="T15" fmla="*/ 25 h 243"/>
                    <a:gd name="T16" fmla="*/ 211 w 242"/>
                    <a:gd name="T17" fmla="*/ 47 h 243"/>
                    <a:gd name="T18" fmla="*/ 229 w 242"/>
                    <a:gd name="T19" fmla="*/ 76 h 243"/>
                    <a:gd name="T20" fmla="*/ 238 w 242"/>
                    <a:gd name="T21" fmla="*/ 109 h 243"/>
                    <a:gd name="T22" fmla="*/ 236 w 242"/>
                    <a:gd name="T23" fmla="*/ 145 h 243"/>
                    <a:gd name="T24" fmla="*/ 224 w 242"/>
                    <a:gd name="T25" fmla="*/ 177 h 243"/>
                    <a:gd name="T26" fmla="*/ 203 w 242"/>
                    <a:gd name="T27" fmla="*/ 205 h 243"/>
                    <a:gd name="T28" fmla="*/ 177 w 242"/>
                    <a:gd name="T29" fmla="*/ 224 h 243"/>
                    <a:gd name="T30" fmla="*/ 145 w 242"/>
                    <a:gd name="T31" fmla="*/ 236 h 243"/>
                    <a:gd name="T32" fmla="*/ 109 w 242"/>
                    <a:gd name="T33" fmla="*/ 238 h 243"/>
                    <a:gd name="T34" fmla="*/ 75 w 242"/>
                    <a:gd name="T35" fmla="*/ 229 h 243"/>
                    <a:gd name="T36" fmla="*/ 46 w 242"/>
                    <a:gd name="T37" fmla="*/ 212 h 243"/>
                    <a:gd name="T38" fmla="*/ 24 w 242"/>
                    <a:gd name="T39" fmla="*/ 186 h 243"/>
                    <a:gd name="T40" fmla="*/ 10 w 242"/>
                    <a:gd name="T41" fmla="*/ 156 h 243"/>
                    <a:gd name="T42" fmla="*/ 4 w 242"/>
                    <a:gd name="T43" fmla="*/ 121 h 243"/>
                    <a:gd name="T44" fmla="*/ 0 w 242"/>
                    <a:gd name="T45" fmla="*/ 134 h 243"/>
                    <a:gd name="T46" fmla="*/ 10 w 242"/>
                    <a:gd name="T47" fmla="*/ 168 h 243"/>
                    <a:gd name="T48" fmla="*/ 28 w 242"/>
                    <a:gd name="T49" fmla="*/ 198 h 243"/>
                    <a:gd name="T50" fmla="*/ 54 w 242"/>
                    <a:gd name="T51" fmla="*/ 222 h 243"/>
                    <a:gd name="T52" fmla="*/ 85 w 242"/>
                    <a:gd name="T53" fmla="*/ 238 h 243"/>
                    <a:gd name="T54" fmla="*/ 121 w 242"/>
                    <a:gd name="T55" fmla="*/ 243 h 243"/>
                    <a:gd name="T56" fmla="*/ 157 w 242"/>
                    <a:gd name="T57" fmla="*/ 238 h 243"/>
                    <a:gd name="T58" fmla="*/ 188 w 242"/>
                    <a:gd name="T59" fmla="*/ 222 h 243"/>
                    <a:gd name="T60" fmla="*/ 214 w 242"/>
                    <a:gd name="T61" fmla="*/ 198 h 243"/>
                    <a:gd name="T62" fmla="*/ 232 w 242"/>
                    <a:gd name="T63" fmla="*/ 168 h 243"/>
                    <a:gd name="T64" fmla="*/ 242 w 242"/>
                    <a:gd name="T65" fmla="*/ 134 h 243"/>
                    <a:gd name="T66" fmla="*/ 240 w 242"/>
                    <a:gd name="T67" fmla="*/ 96 h 243"/>
                    <a:gd name="T68" fmla="*/ 228 w 242"/>
                    <a:gd name="T69" fmla="*/ 63 h 243"/>
                    <a:gd name="T70" fmla="*/ 207 w 242"/>
                    <a:gd name="T71" fmla="*/ 35 h 243"/>
                    <a:gd name="T72" fmla="*/ 179 w 242"/>
                    <a:gd name="T73" fmla="*/ 15 h 243"/>
                    <a:gd name="T74" fmla="*/ 146 w 242"/>
                    <a:gd name="T75" fmla="*/ 2 h 243"/>
                    <a:gd name="T76" fmla="*/ 108 w 242"/>
                    <a:gd name="T77" fmla="*/ 0 h 243"/>
                    <a:gd name="T78" fmla="*/ 74 w 242"/>
                    <a:gd name="T79" fmla="*/ 10 h 243"/>
                    <a:gd name="T80" fmla="*/ 44 w 242"/>
                    <a:gd name="T81" fmla="*/ 28 h 243"/>
                    <a:gd name="T82" fmla="*/ 20 w 242"/>
                    <a:gd name="T83" fmla="*/ 54 h 243"/>
                    <a:gd name="T84" fmla="*/ 5 w 242"/>
                    <a:gd name="T85" fmla="*/ 86 h 243"/>
                    <a:gd name="T86" fmla="*/ 0 w 242"/>
                    <a:gd name="T87"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 h="243">
                      <a:moveTo>
                        <a:pt x="4" y="121"/>
                      </a:moveTo>
                      <a:lnTo>
                        <a:pt x="4" y="121"/>
                      </a:lnTo>
                      <a:lnTo>
                        <a:pt x="4" y="109"/>
                      </a:lnTo>
                      <a:lnTo>
                        <a:pt x="6" y="97"/>
                      </a:lnTo>
                      <a:lnTo>
                        <a:pt x="10" y="87"/>
                      </a:lnTo>
                      <a:lnTo>
                        <a:pt x="13" y="76"/>
                      </a:lnTo>
                      <a:lnTo>
                        <a:pt x="18" y="65"/>
                      </a:lnTo>
                      <a:lnTo>
                        <a:pt x="24" y="56"/>
                      </a:lnTo>
                      <a:lnTo>
                        <a:pt x="31" y="47"/>
                      </a:lnTo>
                      <a:lnTo>
                        <a:pt x="39" y="39"/>
                      </a:lnTo>
                      <a:lnTo>
                        <a:pt x="46" y="31"/>
                      </a:lnTo>
                      <a:lnTo>
                        <a:pt x="56" y="25"/>
                      </a:lnTo>
                      <a:lnTo>
                        <a:pt x="65" y="18"/>
                      </a:lnTo>
                      <a:lnTo>
                        <a:pt x="75" y="13"/>
                      </a:lnTo>
                      <a:lnTo>
                        <a:pt x="87" y="10"/>
                      </a:lnTo>
                      <a:lnTo>
                        <a:pt x="97" y="6"/>
                      </a:lnTo>
                      <a:lnTo>
                        <a:pt x="109" y="4"/>
                      </a:lnTo>
                      <a:lnTo>
                        <a:pt x="121" y="4"/>
                      </a:lnTo>
                      <a:lnTo>
                        <a:pt x="133" y="4"/>
                      </a:lnTo>
                      <a:lnTo>
                        <a:pt x="145" y="6"/>
                      </a:lnTo>
                      <a:lnTo>
                        <a:pt x="156" y="10"/>
                      </a:lnTo>
                      <a:lnTo>
                        <a:pt x="167" y="13"/>
                      </a:lnTo>
                      <a:lnTo>
                        <a:pt x="177" y="18"/>
                      </a:lnTo>
                      <a:lnTo>
                        <a:pt x="186" y="25"/>
                      </a:lnTo>
                      <a:lnTo>
                        <a:pt x="196" y="31"/>
                      </a:lnTo>
                      <a:lnTo>
                        <a:pt x="203" y="39"/>
                      </a:lnTo>
                      <a:lnTo>
                        <a:pt x="211" y="47"/>
                      </a:lnTo>
                      <a:lnTo>
                        <a:pt x="218" y="56"/>
                      </a:lnTo>
                      <a:lnTo>
                        <a:pt x="224" y="65"/>
                      </a:lnTo>
                      <a:lnTo>
                        <a:pt x="229" y="76"/>
                      </a:lnTo>
                      <a:lnTo>
                        <a:pt x="232" y="87"/>
                      </a:lnTo>
                      <a:lnTo>
                        <a:pt x="236" y="97"/>
                      </a:lnTo>
                      <a:lnTo>
                        <a:pt x="238" y="109"/>
                      </a:lnTo>
                      <a:lnTo>
                        <a:pt x="238" y="121"/>
                      </a:lnTo>
                      <a:lnTo>
                        <a:pt x="238" y="133"/>
                      </a:lnTo>
                      <a:lnTo>
                        <a:pt x="236" y="145"/>
                      </a:lnTo>
                      <a:lnTo>
                        <a:pt x="232" y="156"/>
                      </a:lnTo>
                      <a:lnTo>
                        <a:pt x="229" y="167"/>
                      </a:lnTo>
                      <a:lnTo>
                        <a:pt x="224" y="177"/>
                      </a:lnTo>
                      <a:lnTo>
                        <a:pt x="218" y="186"/>
                      </a:lnTo>
                      <a:lnTo>
                        <a:pt x="211" y="196"/>
                      </a:lnTo>
                      <a:lnTo>
                        <a:pt x="203" y="205"/>
                      </a:lnTo>
                      <a:lnTo>
                        <a:pt x="196" y="212"/>
                      </a:lnTo>
                      <a:lnTo>
                        <a:pt x="186" y="218"/>
                      </a:lnTo>
                      <a:lnTo>
                        <a:pt x="177" y="224"/>
                      </a:lnTo>
                      <a:lnTo>
                        <a:pt x="167" y="229"/>
                      </a:lnTo>
                      <a:lnTo>
                        <a:pt x="156" y="233"/>
                      </a:lnTo>
                      <a:lnTo>
                        <a:pt x="145" y="236"/>
                      </a:lnTo>
                      <a:lnTo>
                        <a:pt x="133" y="238"/>
                      </a:lnTo>
                      <a:lnTo>
                        <a:pt x="121" y="239"/>
                      </a:lnTo>
                      <a:lnTo>
                        <a:pt x="109" y="238"/>
                      </a:lnTo>
                      <a:lnTo>
                        <a:pt x="97" y="236"/>
                      </a:lnTo>
                      <a:lnTo>
                        <a:pt x="87" y="233"/>
                      </a:lnTo>
                      <a:lnTo>
                        <a:pt x="75" y="229"/>
                      </a:lnTo>
                      <a:lnTo>
                        <a:pt x="65" y="224"/>
                      </a:lnTo>
                      <a:lnTo>
                        <a:pt x="56" y="218"/>
                      </a:lnTo>
                      <a:lnTo>
                        <a:pt x="46" y="212"/>
                      </a:lnTo>
                      <a:lnTo>
                        <a:pt x="39" y="205"/>
                      </a:lnTo>
                      <a:lnTo>
                        <a:pt x="31" y="196"/>
                      </a:lnTo>
                      <a:lnTo>
                        <a:pt x="24" y="186"/>
                      </a:lnTo>
                      <a:lnTo>
                        <a:pt x="18" y="177"/>
                      </a:lnTo>
                      <a:lnTo>
                        <a:pt x="13" y="167"/>
                      </a:lnTo>
                      <a:lnTo>
                        <a:pt x="10" y="156"/>
                      </a:lnTo>
                      <a:lnTo>
                        <a:pt x="6" y="145"/>
                      </a:lnTo>
                      <a:lnTo>
                        <a:pt x="4" y="133"/>
                      </a:lnTo>
                      <a:lnTo>
                        <a:pt x="4" y="121"/>
                      </a:lnTo>
                      <a:close/>
                      <a:moveTo>
                        <a:pt x="0" y="121"/>
                      </a:moveTo>
                      <a:lnTo>
                        <a:pt x="0" y="121"/>
                      </a:lnTo>
                      <a:lnTo>
                        <a:pt x="0" y="134"/>
                      </a:lnTo>
                      <a:lnTo>
                        <a:pt x="2" y="146"/>
                      </a:lnTo>
                      <a:lnTo>
                        <a:pt x="5" y="157"/>
                      </a:lnTo>
                      <a:lnTo>
                        <a:pt x="10" y="168"/>
                      </a:lnTo>
                      <a:lnTo>
                        <a:pt x="14" y="179"/>
                      </a:lnTo>
                      <a:lnTo>
                        <a:pt x="20" y="190"/>
                      </a:lnTo>
                      <a:lnTo>
                        <a:pt x="28" y="198"/>
                      </a:lnTo>
                      <a:lnTo>
                        <a:pt x="35" y="207"/>
                      </a:lnTo>
                      <a:lnTo>
                        <a:pt x="44" y="215"/>
                      </a:lnTo>
                      <a:lnTo>
                        <a:pt x="54" y="222"/>
                      </a:lnTo>
                      <a:lnTo>
                        <a:pt x="63" y="228"/>
                      </a:lnTo>
                      <a:lnTo>
                        <a:pt x="74" y="233"/>
                      </a:lnTo>
                      <a:lnTo>
                        <a:pt x="85" y="238"/>
                      </a:lnTo>
                      <a:lnTo>
                        <a:pt x="96" y="240"/>
                      </a:lnTo>
                      <a:lnTo>
                        <a:pt x="108" y="242"/>
                      </a:lnTo>
                      <a:lnTo>
                        <a:pt x="121" y="243"/>
                      </a:lnTo>
                      <a:lnTo>
                        <a:pt x="134" y="242"/>
                      </a:lnTo>
                      <a:lnTo>
                        <a:pt x="146" y="240"/>
                      </a:lnTo>
                      <a:lnTo>
                        <a:pt x="157" y="238"/>
                      </a:lnTo>
                      <a:lnTo>
                        <a:pt x="168" y="233"/>
                      </a:lnTo>
                      <a:lnTo>
                        <a:pt x="179" y="228"/>
                      </a:lnTo>
                      <a:lnTo>
                        <a:pt x="188" y="222"/>
                      </a:lnTo>
                      <a:lnTo>
                        <a:pt x="198" y="215"/>
                      </a:lnTo>
                      <a:lnTo>
                        <a:pt x="207" y="207"/>
                      </a:lnTo>
                      <a:lnTo>
                        <a:pt x="214" y="198"/>
                      </a:lnTo>
                      <a:lnTo>
                        <a:pt x="222" y="190"/>
                      </a:lnTo>
                      <a:lnTo>
                        <a:pt x="228" y="179"/>
                      </a:lnTo>
                      <a:lnTo>
                        <a:pt x="232" y="168"/>
                      </a:lnTo>
                      <a:lnTo>
                        <a:pt x="237" y="157"/>
                      </a:lnTo>
                      <a:lnTo>
                        <a:pt x="240" y="146"/>
                      </a:lnTo>
                      <a:lnTo>
                        <a:pt x="242" y="134"/>
                      </a:lnTo>
                      <a:lnTo>
                        <a:pt x="242" y="121"/>
                      </a:lnTo>
                      <a:lnTo>
                        <a:pt x="242" y="109"/>
                      </a:lnTo>
                      <a:lnTo>
                        <a:pt x="240" y="96"/>
                      </a:lnTo>
                      <a:lnTo>
                        <a:pt x="237" y="86"/>
                      </a:lnTo>
                      <a:lnTo>
                        <a:pt x="232" y="74"/>
                      </a:lnTo>
                      <a:lnTo>
                        <a:pt x="228" y="63"/>
                      </a:lnTo>
                      <a:lnTo>
                        <a:pt x="222" y="54"/>
                      </a:lnTo>
                      <a:lnTo>
                        <a:pt x="214" y="44"/>
                      </a:lnTo>
                      <a:lnTo>
                        <a:pt x="207" y="35"/>
                      </a:lnTo>
                      <a:lnTo>
                        <a:pt x="198" y="28"/>
                      </a:lnTo>
                      <a:lnTo>
                        <a:pt x="188" y="20"/>
                      </a:lnTo>
                      <a:lnTo>
                        <a:pt x="179" y="15"/>
                      </a:lnTo>
                      <a:lnTo>
                        <a:pt x="168" y="10"/>
                      </a:lnTo>
                      <a:lnTo>
                        <a:pt x="157" y="5"/>
                      </a:lnTo>
                      <a:lnTo>
                        <a:pt x="146" y="2"/>
                      </a:lnTo>
                      <a:lnTo>
                        <a:pt x="134" y="0"/>
                      </a:lnTo>
                      <a:lnTo>
                        <a:pt x="121" y="0"/>
                      </a:lnTo>
                      <a:lnTo>
                        <a:pt x="108" y="0"/>
                      </a:lnTo>
                      <a:lnTo>
                        <a:pt x="96" y="2"/>
                      </a:lnTo>
                      <a:lnTo>
                        <a:pt x="85" y="5"/>
                      </a:lnTo>
                      <a:lnTo>
                        <a:pt x="74" y="10"/>
                      </a:lnTo>
                      <a:lnTo>
                        <a:pt x="63" y="15"/>
                      </a:lnTo>
                      <a:lnTo>
                        <a:pt x="54" y="20"/>
                      </a:lnTo>
                      <a:lnTo>
                        <a:pt x="44" y="28"/>
                      </a:lnTo>
                      <a:lnTo>
                        <a:pt x="35" y="35"/>
                      </a:lnTo>
                      <a:lnTo>
                        <a:pt x="28" y="44"/>
                      </a:lnTo>
                      <a:lnTo>
                        <a:pt x="20" y="54"/>
                      </a:lnTo>
                      <a:lnTo>
                        <a:pt x="14" y="63"/>
                      </a:lnTo>
                      <a:lnTo>
                        <a:pt x="10" y="74"/>
                      </a:lnTo>
                      <a:lnTo>
                        <a:pt x="5" y="86"/>
                      </a:lnTo>
                      <a:lnTo>
                        <a:pt x="2" y="96"/>
                      </a:lnTo>
                      <a:lnTo>
                        <a:pt x="0" y="109"/>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 name="Freeform 170">
                  <a:extLst>
                    <a:ext uri="{FF2B5EF4-FFF2-40B4-BE49-F238E27FC236}">
                      <a16:creationId xmlns:a16="http://schemas.microsoft.com/office/drawing/2014/main" id="{C6599B25-1201-436A-91FB-6AEE37D67106}"/>
                    </a:ext>
                  </a:extLst>
                </p:cNvPr>
                <p:cNvSpPr>
                  <a:spLocks noChangeArrowheads="1"/>
                </p:cNvSpPr>
                <p:nvPr/>
              </p:nvSpPr>
              <p:spPr bwMode="auto">
                <a:xfrm>
                  <a:off x="5163" y="2996"/>
                  <a:ext cx="106" cy="99"/>
                </a:xfrm>
                <a:custGeom>
                  <a:avLst/>
                  <a:gdLst>
                    <a:gd name="T0" fmla="*/ 181 w 212"/>
                    <a:gd name="T1" fmla="*/ 0 h 198"/>
                    <a:gd name="T2" fmla="*/ 189 w 212"/>
                    <a:gd name="T3" fmla="*/ 15 h 198"/>
                    <a:gd name="T4" fmla="*/ 197 w 212"/>
                    <a:gd name="T5" fmla="*/ 32 h 198"/>
                    <a:gd name="T6" fmla="*/ 201 w 212"/>
                    <a:gd name="T7" fmla="*/ 50 h 198"/>
                    <a:gd name="T8" fmla="*/ 202 w 212"/>
                    <a:gd name="T9" fmla="*/ 68 h 198"/>
                    <a:gd name="T10" fmla="*/ 200 w 212"/>
                    <a:gd name="T11" fmla="*/ 92 h 198"/>
                    <a:gd name="T12" fmla="*/ 193 w 212"/>
                    <a:gd name="T13" fmla="*/ 113 h 198"/>
                    <a:gd name="T14" fmla="*/ 182 w 212"/>
                    <a:gd name="T15" fmla="*/ 134 h 198"/>
                    <a:gd name="T16" fmla="*/ 168 w 212"/>
                    <a:gd name="T17" fmla="*/ 151 h 198"/>
                    <a:gd name="T18" fmla="*/ 151 w 212"/>
                    <a:gd name="T19" fmla="*/ 166 h 198"/>
                    <a:gd name="T20" fmla="*/ 130 w 212"/>
                    <a:gd name="T21" fmla="*/ 176 h 198"/>
                    <a:gd name="T22" fmla="*/ 109 w 212"/>
                    <a:gd name="T23" fmla="*/ 183 h 198"/>
                    <a:gd name="T24" fmla="*/ 85 w 212"/>
                    <a:gd name="T25" fmla="*/ 185 h 198"/>
                    <a:gd name="T26" fmla="*/ 61 w 212"/>
                    <a:gd name="T27" fmla="*/ 183 h 198"/>
                    <a:gd name="T28" fmla="*/ 38 w 212"/>
                    <a:gd name="T29" fmla="*/ 175 h 198"/>
                    <a:gd name="T30" fmla="*/ 18 w 212"/>
                    <a:gd name="T31" fmla="*/ 164 h 198"/>
                    <a:gd name="T32" fmla="*/ 0 w 212"/>
                    <a:gd name="T33" fmla="*/ 149 h 198"/>
                    <a:gd name="T34" fmla="*/ 18 w 212"/>
                    <a:gd name="T35" fmla="*/ 169 h 198"/>
                    <a:gd name="T36" fmla="*/ 40 w 212"/>
                    <a:gd name="T37" fmla="*/ 184 h 198"/>
                    <a:gd name="T38" fmla="*/ 66 w 212"/>
                    <a:gd name="T39" fmla="*/ 193 h 198"/>
                    <a:gd name="T40" fmla="*/ 95 w 212"/>
                    <a:gd name="T41" fmla="*/ 198 h 198"/>
                    <a:gd name="T42" fmla="*/ 119 w 212"/>
                    <a:gd name="T43" fmla="*/ 195 h 198"/>
                    <a:gd name="T44" fmla="*/ 141 w 212"/>
                    <a:gd name="T45" fmla="*/ 188 h 198"/>
                    <a:gd name="T46" fmla="*/ 160 w 212"/>
                    <a:gd name="T47" fmla="*/ 177 h 198"/>
                    <a:gd name="T48" fmla="*/ 177 w 212"/>
                    <a:gd name="T49" fmla="*/ 164 h 198"/>
                    <a:gd name="T50" fmla="*/ 192 w 212"/>
                    <a:gd name="T51" fmla="*/ 145 h 198"/>
                    <a:gd name="T52" fmla="*/ 203 w 212"/>
                    <a:gd name="T53" fmla="*/ 126 h 198"/>
                    <a:gd name="T54" fmla="*/ 210 w 212"/>
                    <a:gd name="T55" fmla="*/ 104 h 198"/>
                    <a:gd name="T56" fmla="*/ 212 w 212"/>
                    <a:gd name="T57" fmla="*/ 80 h 198"/>
                    <a:gd name="T58" fmla="*/ 210 w 212"/>
                    <a:gd name="T59" fmla="*/ 58 h 198"/>
                    <a:gd name="T60" fmla="*/ 203 w 212"/>
                    <a:gd name="T61" fmla="*/ 36 h 198"/>
                    <a:gd name="T62" fmla="*/ 193 w 212"/>
                    <a:gd name="T63" fmla="*/ 17 h 198"/>
                    <a:gd name="T64" fmla="*/ 181 w 212"/>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198">
                      <a:moveTo>
                        <a:pt x="181" y="0"/>
                      </a:moveTo>
                      <a:lnTo>
                        <a:pt x="181" y="0"/>
                      </a:lnTo>
                      <a:lnTo>
                        <a:pt x="185" y="7"/>
                      </a:lnTo>
                      <a:lnTo>
                        <a:pt x="189" y="15"/>
                      </a:lnTo>
                      <a:lnTo>
                        <a:pt x="193" y="23"/>
                      </a:lnTo>
                      <a:lnTo>
                        <a:pt x="197" y="32"/>
                      </a:lnTo>
                      <a:lnTo>
                        <a:pt x="199" y="40"/>
                      </a:lnTo>
                      <a:lnTo>
                        <a:pt x="201" y="50"/>
                      </a:lnTo>
                      <a:lnTo>
                        <a:pt x="202" y="59"/>
                      </a:lnTo>
                      <a:lnTo>
                        <a:pt x="202" y="68"/>
                      </a:lnTo>
                      <a:lnTo>
                        <a:pt x="202" y="80"/>
                      </a:lnTo>
                      <a:lnTo>
                        <a:pt x="200" y="92"/>
                      </a:lnTo>
                      <a:lnTo>
                        <a:pt x="197" y="102"/>
                      </a:lnTo>
                      <a:lnTo>
                        <a:pt x="193" y="113"/>
                      </a:lnTo>
                      <a:lnTo>
                        <a:pt x="188" y="124"/>
                      </a:lnTo>
                      <a:lnTo>
                        <a:pt x="182" y="134"/>
                      </a:lnTo>
                      <a:lnTo>
                        <a:pt x="175" y="142"/>
                      </a:lnTo>
                      <a:lnTo>
                        <a:pt x="168" y="151"/>
                      </a:lnTo>
                      <a:lnTo>
                        <a:pt x="159" y="158"/>
                      </a:lnTo>
                      <a:lnTo>
                        <a:pt x="151" y="166"/>
                      </a:lnTo>
                      <a:lnTo>
                        <a:pt x="141" y="171"/>
                      </a:lnTo>
                      <a:lnTo>
                        <a:pt x="130" y="176"/>
                      </a:lnTo>
                      <a:lnTo>
                        <a:pt x="120" y="180"/>
                      </a:lnTo>
                      <a:lnTo>
                        <a:pt x="109" y="183"/>
                      </a:lnTo>
                      <a:lnTo>
                        <a:pt x="97" y="185"/>
                      </a:lnTo>
                      <a:lnTo>
                        <a:pt x="85" y="185"/>
                      </a:lnTo>
                      <a:lnTo>
                        <a:pt x="73" y="185"/>
                      </a:lnTo>
                      <a:lnTo>
                        <a:pt x="61" y="183"/>
                      </a:lnTo>
                      <a:lnTo>
                        <a:pt x="49" y="180"/>
                      </a:lnTo>
                      <a:lnTo>
                        <a:pt x="38" y="175"/>
                      </a:lnTo>
                      <a:lnTo>
                        <a:pt x="28" y="170"/>
                      </a:lnTo>
                      <a:lnTo>
                        <a:pt x="18" y="164"/>
                      </a:lnTo>
                      <a:lnTo>
                        <a:pt x="8" y="156"/>
                      </a:lnTo>
                      <a:lnTo>
                        <a:pt x="0" y="149"/>
                      </a:lnTo>
                      <a:lnTo>
                        <a:pt x="8" y="159"/>
                      </a:lnTo>
                      <a:lnTo>
                        <a:pt x="18" y="169"/>
                      </a:lnTo>
                      <a:lnTo>
                        <a:pt x="29" y="176"/>
                      </a:lnTo>
                      <a:lnTo>
                        <a:pt x="40" y="184"/>
                      </a:lnTo>
                      <a:lnTo>
                        <a:pt x="53" y="189"/>
                      </a:lnTo>
                      <a:lnTo>
                        <a:pt x="66" y="193"/>
                      </a:lnTo>
                      <a:lnTo>
                        <a:pt x="81" y="197"/>
                      </a:lnTo>
                      <a:lnTo>
                        <a:pt x="95" y="198"/>
                      </a:lnTo>
                      <a:lnTo>
                        <a:pt x="107" y="197"/>
                      </a:lnTo>
                      <a:lnTo>
                        <a:pt x="119" y="195"/>
                      </a:lnTo>
                      <a:lnTo>
                        <a:pt x="130" y="192"/>
                      </a:lnTo>
                      <a:lnTo>
                        <a:pt x="141" y="188"/>
                      </a:lnTo>
                      <a:lnTo>
                        <a:pt x="151" y="183"/>
                      </a:lnTo>
                      <a:lnTo>
                        <a:pt x="160" y="177"/>
                      </a:lnTo>
                      <a:lnTo>
                        <a:pt x="170" y="171"/>
                      </a:lnTo>
                      <a:lnTo>
                        <a:pt x="177" y="164"/>
                      </a:lnTo>
                      <a:lnTo>
                        <a:pt x="185" y="155"/>
                      </a:lnTo>
                      <a:lnTo>
                        <a:pt x="192" y="145"/>
                      </a:lnTo>
                      <a:lnTo>
                        <a:pt x="198" y="136"/>
                      </a:lnTo>
                      <a:lnTo>
                        <a:pt x="203" y="126"/>
                      </a:lnTo>
                      <a:lnTo>
                        <a:pt x="206" y="115"/>
                      </a:lnTo>
                      <a:lnTo>
                        <a:pt x="210" y="104"/>
                      </a:lnTo>
                      <a:lnTo>
                        <a:pt x="212" y="92"/>
                      </a:lnTo>
                      <a:lnTo>
                        <a:pt x="212" y="80"/>
                      </a:lnTo>
                      <a:lnTo>
                        <a:pt x="212" y="69"/>
                      </a:lnTo>
                      <a:lnTo>
                        <a:pt x="210" y="58"/>
                      </a:lnTo>
                      <a:lnTo>
                        <a:pt x="207" y="47"/>
                      </a:lnTo>
                      <a:lnTo>
                        <a:pt x="203" y="36"/>
                      </a:lnTo>
                      <a:lnTo>
                        <a:pt x="199" y="26"/>
                      </a:lnTo>
                      <a:lnTo>
                        <a:pt x="193" y="17"/>
                      </a:lnTo>
                      <a:lnTo>
                        <a:pt x="187" y="8"/>
                      </a:lnTo>
                      <a:lnTo>
                        <a:pt x="181"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 name="Freeform 171">
                  <a:extLst>
                    <a:ext uri="{FF2B5EF4-FFF2-40B4-BE49-F238E27FC236}">
                      <a16:creationId xmlns:a16="http://schemas.microsoft.com/office/drawing/2014/main" id="{51FE1E20-97A1-4F22-BCC0-C69EA3642D48}"/>
                    </a:ext>
                  </a:extLst>
                </p:cNvPr>
                <p:cNvSpPr>
                  <a:spLocks noEditPoints="1" noChangeArrowheads="1"/>
                </p:cNvSpPr>
                <p:nvPr/>
              </p:nvSpPr>
              <p:spPr bwMode="auto">
                <a:xfrm>
                  <a:off x="5139" y="2964"/>
                  <a:ext cx="144" cy="144"/>
                </a:xfrm>
                <a:custGeom>
                  <a:avLst/>
                  <a:gdLst>
                    <a:gd name="T0" fmla="*/ 9 w 290"/>
                    <a:gd name="T1" fmla="*/ 129 h 288"/>
                    <a:gd name="T2" fmla="*/ 20 w 290"/>
                    <a:gd name="T3" fmla="*/ 91 h 288"/>
                    <a:gd name="T4" fmla="*/ 40 w 290"/>
                    <a:gd name="T5" fmla="*/ 56 h 288"/>
                    <a:gd name="T6" fmla="*/ 69 w 290"/>
                    <a:gd name="T7" fmla="*/ 30 h 288"/>
                    <a:gd name="T8" fmla="*/ 104 w 290"/>
                    <a:gd name="T9" fmla="*/ 12 h 288"/>
                    <a:gd name="T10" fmla="*/ 145 w 290"/>
                    <a:gd name="T11" fmla="*/ 7 h 288"/>
                    <a:gd name="T12" fmla="*/ 186 w 290"/>
                    <a:gd name="T13" fmla="*/ 12 h 288"/>
                    <a:gd name="T14" fmla="*/ 221 w 290"/>
                    <a:gd name="T15" fmla="*/ 30 h 288"/>
                    <a:gd name="T16" fmla="*/ 250 w 290"/>
                    <a:gd name="T17" fmla="*/ 56 h 288"/>
                    <a:gd name="T18" fmla="*/ 271 w 290"/>
                    <a:gd name="T19" fmla="*/ 91 h 288"/>
                    <a:gd name="T20" fmla="*/ 281 w 290"/>
                    <a:gd name="T21" fmla="*/ 129 h 288"/>
                    <a:gd name="T22" fmla="*/ 279 w 290"/>
                    <a:gd name="T23" fmla="*/ 171 h 288"/>
                    <a:gd name="T24" fmla="*/ 265 w 290"/>
                    <a:gd name="T25" fmla="*/ 208 h 288"/>
                    <a:gd name="T26" fmla="*/ 241 w 290"/>
                    <a:gd name="T27" fmla="*/ 239 h 288"/>
                    <a:gd name="T28" fmla="*/ 210 w 290"/>
                    <a:gd name="T29" fmla="*/ 263 h 288"/>
                    <a:gd name="T30" fmla="*/ 173 w 290"/>
                    <a:gd name="T31" fmla="*/ 277 h 288"/>
                    <a:gd name="T32" fmla="*/ 131 w 290"/>
                    <a:gd name="T33" fmla="*/ 279 h 288"/>
                    <a:gd name="T34" fmla="*/ 91 w 290"/>
                    <a:gd name="T35" fmla="*/ 269 h 288"/>
                    <a:gd name="T36" fmla="*/ 58 w 290"/>
                    <a:gd name="T37" fmla="*/ 249 h 288"/>
                    <a:gd name="T38" fmla="*/ 32 w 290"/>
                    <a:gd name="T39" fmla="*/ 219 h 288"/>
                    <a:gd name="T40" fmla="*/ 14 w 290"/>
                    <a:gd name="T41" fmla="*/ 184 h 288"/>
                    <a:gd name="T42" fmla="*/ 8 w 290"/>
                    <a:gd name="T43" fmla="*/ 143 h 288"/>
                    <a:gd name="T44" fmla="*/ 2 w 290"/>
                    <a:gd name="T45" fmla="*/ 158 h 288"/>
                    <a:gd name="T46" fmla="*/ 12 w 290"/>
                    <a:gd name="T47" fmla="*/ 200 h 288"/>
                    <a:gd name="T48" fmla="*/ 34 w 290"/>
                    <a:gd name="T49" fmla="*/ 235 h 288"/>
                    <a:gd name="T50" fmla="*/ 65 w 290"/>
                    <a:gd name="T51" fmla="*/ 263 h 288"/>
                    <a:gd name="T52" fmla="*/ 102 w 290"/>
                    <a:gd name="T53" fmla="*/ 281 h 288"/>
                    <a:gd name="T54" fmla="*/ 145 w 290"/>
                    <a:gd name="T55" fmla="*/ 288 h 288"/>
                    <a:gd name="T56" fmla="*/ 188 w 290"/>
                    <a:gd name="T57" fmla="*/ 281 h 288"/>
                    <a:gd name="T58" fmla="*/ 225 w 290"/>
                    <a:gd name="T59" fmla="*/ 263 h 288"/>
                    <a:gd name="T60" fmla="*/ 256 w 290"/>
                    <a:gd name="T61" fmla="*/ 235 h 288"/>
                    <a:gd name="T62" fmla="*/ 278 w 290"/>
                    <a:gd name="T63" fmla="*/ 200 h 288"/>
                    <a:gd name="T64" fmla="*/ 288 w 290"/>
                    <a:gd name="T65" fmla="*/ 158 h 288"/>
                    <a:gd name="T66" fmla="*/ 286 w 290"/>
                    <a:gd name="T67" fmla="*/ 114 h 288"/>
                    <a:gd name="T68" fmla="*/ 271 w 290"/>
                    <a:gd name="T69" fmla="*/ 74 h 288"/>
                    <a:gd name="T70" fmla="*/ 247 w 290"/>
                    <a:gd name="T71" fmla="*/ 41 h 288"/>
                    <a:gd name="T72" fmla="*/ 214 w 290"/>
                    <a:gd name="T73" fmla="*/ 17 h 288"/>
                    <a:gd name="T74" fmla="*/ 174 w 290"/>
                    <a:gd name="T75" fmla="*/ 2 h 288"/>
                    <a:gd name="T76" fmla="*/ 130 w 290"/>
                    <a:gd name="T77" fmla="*/ 0 h 288"/>
                    <a:gd name="T78" fmla="*/ 89 w 290"/>
                    <a:gd name="T79" fmla="*/ 10 h 288"/>
                    <a:gd name="T80" fmla="*/ 53 w 290"/>
                    <a:gd name="T81" fmla="*/ 32 h 288"/>
                    <a:gd name="T82" fmla="*/ 25 w 290"/>
                    <a:gd name="T83" fmla="*/ 63 h 288"/>
                    <a:gd name="T84" fmla="*/ 8 w 290"/>
                    <a:gd name="T85" fmla="*/ 100 h 288"/>
                    <a:gd name="T86" fmla="*/ 0 w 290"/>
                    <a:gd name="T87" fmla="*/ 14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 h="288">
                      <a:moveTo>
                        <a:pt x="8" y="143"/>
                      </a:moveTo>
                      <a:lnTo>
                        <a:pt x="8" y="143"/>
                      </a:lnTo>
                      <a:lnTo>
                        <a:pt x="9" y="129"/>
                      </a:lnTo>
                      <a:lnTo>
                        <a:pt x="11" y="116"/>
                      </a:lnTo>
                      <a:lnTo>
                        <a:pt x="14" y="102"/>
                      </a:lnTo>
                      <a:lnTo>
                        <a:pt x="20" y="91"/>
                      </a:lnTo>
                      <a:lnTo>
                        <a:pt x="25" y="78"/>
                      </a:lnTo>
                      <a:lnTo>
                        <a:pt x="32" y="67"/>
                      </a:lnTo>
                      <a:lnTo>
                        <a:pt x="40" y="56"/>
                      </a:lnTo>
                      <a:lnTo>
                        <a:pt x="49" y="47"/>
                      </a:lnTo>
                      <a:lnTo>
                        <a:pt x="58" y="38"/>
                      </a:lnTo>
                      <a:lnTo>
                        <a:pt x="69" y="30"/>
                      </a:lnTo>
                      <a:lnTo>
                        <a:pt x="80" y="23"/>
                      </a:lnTo>
                      <a:lnTo>
                        <a:pt x="91" y="18"/>
                      </a:lnTo>
                      <a:lnTo>
                        <a:pt x="104" y="12"/>
                      </a:lnTo>
                      <a:lnTo>
                        <a:pt x="117" y="9"/>
                      </a:lnTo>
                      <a:lnTo>
                        <a:pt x="131" y="7"/>
                      </a:lnTo>
                      <a:lnTo>
                        <a:pt x="145" y="7"/>
                      </a:lnTo>
                      <a:lnTo>
                        <a:pt x="159" y="7"/>
                      </a:lnTo>
                      <a:lnTo>
                        <a:pt x="173" y="9"/>
                      </a:lnTo>
                      <a:lnTo>
                        <a:pt x="186" y="12"/>
                      </a:lnTo>
                      <a:lnTo>
                        <a:pt x="199" y="18"/>
                      </a:lnTo>
                      <a:lnTo>
                        <a:pt x="210" y="23"/>
                      </a:lnTo>
                      <a:lnTo>
                        <a:pt x="221" y="30"/>
                      </a:lnTo>
                      <a:lnTo>
                        <a:pt x="232" y="38"/>
                      </a:lnTo>
                      <a:lnTo>
                        <a:pt x="241" y="47"/>
                      </a:lnTo>
                      <a:lnTo>
                        <a:pt x="250" y="56"/>
                      </a:lnTo>
                      <a:lnTo>
                        <a:pt x="258" y="67"/>
                      </a:lnTo>
                      <a:lnTo>
                        <a:pt x="265" y="78"/>
                      </a:lnTo>
                      <a:lnTo>
                        <a:pt x="271" y="91"/>
                      </a:lnTo>
                      <a:lnTo>
                        <a:pt x="276" y="102"/>
                      </a:lnTo>
                      <a:lnTo>
                        <a:pt x="279" y="116"/>
                      </a:lnTo>
                      <a:lnTo>
                        <a:pt x="281" y="129"/>
                      </a:lnTo>
                      <a:lnTo>
                        <a:pt x="282" y="143"/>
                      </a:lnTo>
                      <a:lnTo>
                        <a:pt x="281" y="157"/>
                      </a:lnTo>
                      <a:lnTo>
                        <a:pt x="279" y="171"/>
                      </a:lnTo>
                      <a:lnTo>
                        <a:pt x="276" y="184"/>
                      </a:lnTo>
                      <a:lnTo>
                        <a:pt x="271" y="197"/>
                      </a:lnTo>
                      <a:lnTo>
                        <a:pt x="265" y="208"/>
                      </a:lnTo>
                      <a:lnTo>
                        <a:pt x="258" y="219"/>
                      </a:lnTo>
                      <a:lnTo>
                        <a:pt x="250" y="230"/>
                      </a:lnTo>
                      <a:lnTo>
                        <a:pt x="241" y="239"/>
                      </a:lnTo>
                      <a:lnTo>
                        <a:pt x="232" y="249"/>
                      </a:lnTo>
                      <a:lnTo>
                        <a:pt x="221" y="256"/>
                      </a:lnTo>
                      <a:lnTo>
                        <a:pt x="210" y="263"/>
                      </a:lnTo>
                      <a:lnTo>
                        <a:pt x="199" y="269"/>
                      </a:lnTo>
                      <a:lnTo>
                        <a:pt x="186" y="274"/>
                      </a:lnTo>
                      <a:lnTo>
                        <a:pt x="173" y="277"/>
                      </a:lnTo>
                      <a:lnTo>
                        <a:pt x="159" y="279"/>
                      </a:lnTo>
                      <a:lnTo>
                        <a:pt x="145" y="280"/>
                      </a:lnTo>
                      <a:lnTo>
                        <a:pt x="131" y="279"/>
                      </a:lnTo>
                      <a:lnTo>
                        <a:pt x="117" y="277"/>
                      </a:lnTo>
                      <a:lnTo>
                        <a:pt x="104" y="274"/>
                      </a:lnTo>
                      <a:lnTo>
                        <a:pt x="91" y="269"/>
                      </a:lnTo>
                      <a:lnTo>
                        <a:pt x="80" y="263"/>
                      </a:lnTo>
                      <a:lnTo>
                        <a:pt x="69" y="256"/>
                      </a:lnTo>
                      <a:lnTo>
                        <a:pt x="58" y="249"/>
                      </a:lnTo>
                      <a:lnTo>
                        <a:pt x="49" y="239"/>
                      </a:lnTo>
                      <a:lnTo>
                        <a:pt x="40" y="230"/>
                      </a:lnTo>
                      <a:lnTo>
                        <a:pt x="32" y="219"/>
                      </a:lnTo>
                      <a:lnTo>
                        <a:pt x="25" y="208"/>
                      </a:lnTo>
                      <a:lnTo>
                        <a:pt x="20" y="197"/>
                      </a:lnTo>
                      <a:lnTo>
                        <a:pt x="14" y="184"/>
                      </a:lnTo>
                      <a:lnTo>
                        <a:pt x="11" y="171"/>
                      </a:lnTo>
                      <a:lnTo>
                        <a:pt x="9" y="157"/>
                      </a:lnTo>
                      <a:lnTo>
                        <a:pt x="8" y="143"/>
                      </a:lnTo>
                      <a:close/>
                      <a:moveTo>
                        <a:pt x="0" y="143"/>
                      </a:moveTo>
                      <a:lnTo>
                        <a:pt x="0" y="143"/>
                      </a:lnTo>
                      <a:lnTo>
                        <a:pt x="2" y="158"/>
                      </a:lnTo>
                      <a:lnTo>
                        <a:pt x="4" y="172"/>
                      </a:lnTo>
                      <a:lnTo>
                        <a:pt x="8" y="186"/>
                      </a:lnTo>
                      <a:lnTo>
                        <a:pt x="12" y="200"/>
                      </a:lnTo>
                      <a:lnTo>
                        <a:pt x="19" y="212"/>
                      </a:lnTo>
                      <a:lnTo>
                        <a:pt x="25" y="223"/>
                      </a:lnTo>
                      <a:lnTo>
                        <a:pt x="34" y="235"/>
                      </a:lnTo>
                      <a:lnTo>
                        <a:pt x="43" y="245"/>
                      </a:lnTo>
                      <a:lnTo>
                        <a:pt x="53" y="254"/>
                      </a:lnTo>
                      <a:lnTo>
                        <a:pt x="65" y="263"/>
                      </a:lnTo>
                      <a:lnTo>
                        <a:pt x="76" y="270"/>
                      </a:lnTo>
                      <a:lnTo>
                        <a:pt x="89" y="276"/>
                      </a:lnTo>
                      <a:lnTo>
                        <a:pt x="102" y="281"/>
                      </a:lnTo>
                      <a:lnTo>
                        <a:pt x="116" y="284"/>
                      </a:lnTo>
                      <a:lnTo>
                        <a:pt x="130" y="286"/>
                      </a:lnTo>
                      <a:lnTo>
                        <a:pt x="145" y="288"/>
                      </a:lnTo>
                      <a:lnTo>
                        <a:pt x="160" y="286"/>
                      </a:lnTo>
                      <a:lnTo>
                        <a:pt x="174" y="284"/>
                      </a:lnTo>
                      <a:lnTo>
                        <a:pt x="188" y="281"/>
                      </a:lnTo>
                      <a:lnTo>
                        <a:pt x="201" y="276"/>
                      </a:lnTo>
                      <a:lnTo>
                        <a:pt x="214" y="270"/>
                      </a:lnTo>
                      <a:lnTo>
                        <a:pt x="225" y="263"/>
                      </a:lnTo>
                      <a:lnTo>
                        <a:pt x="237" y="254"/>
                      </a:lnTo>
                      <a:lnTo>
                        <a:pt x="247" y="245"/>
                      </a:lnTo>
                      <a:lnTo>
                        <a:pt x="256" y="235"/>
                      </a:lnTo>
                      <a:lnTo>
                        <a:pt x="265" y="223"/>
                      </a:lnTo>
                      <a:lnTo>
                        <a:pt x="271" y="212"/>
                      </a:lnTo>
                      <a:lnTo>
                        <a:pt x="278" y="200"/>
                      </a:lnTo>
                      <a:lnTo>
                        <a:pt x="283" y="186"/>
                      </a:lnTo>
                      <a:lnTo>
                        <a:pt x="286" y="172"/>
                      </a:lnTo>
                      <a:lnTo>
                        <a:pt x="288" y="158"/>
                      </a:lnTo>
                      <a:lnTo>
                        <a:pt x="290" y="143"/>
                      </a:lnTo>
                      <a:lnTo>
                        <a:pt x="288" y="128"/>
                      </a:lnTo>
                      <a:lnTo>
                        <a:pt x="286" y="114"/>
                      </a:lnTo>
                      <a:lnTo>
                        <a:pt x="283" y="100"/>
                      </a:lnTo>
                      <a:lnTo>
                        <a:pt x="278" y="87"/>
                      </a:lnTo>
                      <a:lnTo>
                        <a:pt x="271" y="74"/>
                      </a:lnTo>
                      <a:lnTo>
                        <a:pt x="265" y="63"/>
                      </a:lnTo>
                      <a:lnTo>
                        <a:pt x="256" y="52"/>
                      </a:lnTo>
                      <a:lnTo>
                        <a:pt x="247" y="41"/>
                      </a:lnTo>
                      <a:lnTo>
                        <a:pt x="237" y="32"/>
                      </a:lnTo>
                      <a:lnTo>
                        <a:pt x="225" y="24"/>
                      </a:lnTo>
                      <a:lnTo>
                        <a:pt x="214" y="17"/>
                      </a:lnTo>
                      <a:lnTo>
                        <a:pt x="201" y="10"/>
                      </a:lnTo>
                      <a:lnTo>
                        <a:pt x="188" y="6"/>
                      </a:lnTo>
                      <a:lnTo>
                        <a:pt x="174" y="2"/>
                      </a:lnTo>
                      <a:lnTo>
                        <a:pt x="160" y="0"/>
                      </a:lnTo>
                      <a:lnTo>
                        <a:pt x="145" y="0"/>
                      </a:lnTo>
                      <a:lnTo>
                        <a:pt x="130" y="0"/>
                      </a:lnTo>
                      <a:lnTo>
                        <a:pt x="116" y="2"/>
                      </a:lnTo>
                      <a:lnTo>
                        <a:pt x="102" y="6"/>
                      </a:lnTo>
                      <a:lnTo>
                        <a:pt x="89" y="10"/>
                      </a:lnTo>
                      <a:lnTo>
                        <a:pt x="76" y="17"/>
                      </a:lnTo>
                      <a:lnTo>
                        <a:pt x="65" y="24"/>
                      </a:lnTo>
                      <a:lnTo>
                        <a:pt x="53" y="32"/>
                      </a:lnTo>
                      <a:lnTo>
                        <a:pt x="43" y="41"/>
                      </a:lnTo>
                      <a:lnTo>
                        <a:pt x="34" y="52"/>
                      </a:lnTo>
                      <a:lnTo>
                        <a:pt x="25" y="63"/>
                      </a:lnTo>
                      <a:lnTo>
                        <a:pt x="19" y="74"/>
                      </a:lnTo>
                      <a:lnTo>
                        <a:pt x="12" y="87"/>
                      </a:lnTo>
                      <a:lnTo>
                        <a:pt x="8" y="100"/>
                      </a:lnTo>
                      <a:lnTo>
                        <a:pt x="4" y="114"/>
                      </a:lnTo>
                      <a:lnTo>
                        <a:pt x="2" y="128"/>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4" name="Freeform 172">
                  <a:extLst>
                    <a:ext uri="{FF2B5EF4-FFF2-40B4-BE49-F238E27FC236}">
                      <a16:creationId xmlns:a16="http://schemas.microsoft.com/office/drawing/2014/main" id="{80F6FED8-989A-4291-8BB4-8349D6A3E007}"/>
                    </a:ext>
                  </a:extLst>
                </p:cNvPr>
                <p:cNvSpPr>
                  <a:spLocks noChangeArrowheads="1"/>
                </p:cNvSpPr>
                <p:nvPr/>
              </p:nvSpPr>
              <p:spPr bwMode="auto">
                <a:xfrm>
                  <a:off x="5177" y="3002"/>
                  <a:ext cx="68" cy="68"/>
                </a:xfrm>
                <a:custGeom>
                  <a:avLst/>
                  <a:gdLst>
                    <a:gd name="T0" fmla="*/ 0 w 138"/>
                    <a:gd name="T1" fmla="*/ 69 h 138"/>
                    <a:gd name="T2" fmla="*/ 0 w 138"/>
                    <a:gd name="T3" fmla="*/ 69 h 138"/>
                    <a:gd name="T4" fmla="*/ 0 w 138"/>
                    <a:gd name="T5" fmla="*/ 63 h 138"/>
                    <a:gd name="T6" fmla="*/ 2 w 138"/>
                    <a:gd name="T7" fmla="*/ 55 h 138"/>
                    <a:gd name="T8" fmla="*/ 4 w 138"/>
                    <a:gd name="T9" fmla="*/ 49 h 138"/>
                    <a:gd name="T10" fmla="*/ 6 w 138"/>
                    <a:gd name="T11" fmla="*/ 42 h 138"/>
                    <a:gd name="T12" fmla="*/ 9 w 138"/>
                    <a:gd name="T13" fmla="*/ 37 h 138"/>
                    <a:gd name="T14" fmla="*/ 12 w 138"/>
                    <a:gd name="T15" fmla="*/ 32 h 138"/>
                    <a:gd name="T16" fmla="*/ 21 w 138"/>
                    <a:gd name="T17" fmla="*/ 21 h 138"/>
                    <a:gd name="T18" fmla="*/ 30 w 138"/>
                    <a:gd name="T19" fmla="*/ 12 h 138"/>
                    <a:gd name="T20" fmla="*/ 37 w 138"/>
                    <a:gd name="T21" fmla="*/ 9 h 138"/>
                    <a:gd name="T22" fmla="*/ 42 w 138"/>
                    <a:gd name="T23" fmla="*/ 6 h 138"/>
                    <a:gd name="T24" fmla="*/ 49 w 138"/>
                    <a:gd name="T25" fmla="*/ 4 h 138"/>
                    <a:gd name="T26" fmla="*/ 55 w 138"/>
                    <a:gd name="T27" fmla="*/ 3 h 138"/>
                    <a:gd name="T28" fmla="*/ 62 w 138"/>
                    <a:gd name="T29" fmla="*/ 2 h 138"/>
                    <a:gd name="T30" fmla="*/ 69 w 138"/>
                    <a:gd name="T31" fmla="*/ 0 h 138"/>
                    <a:gd name="T32" fmla="*/ 76 w 138"/>
                    <a:gd name="T33" fmla="*/ 2 h 138"/>
                    <a:gd name="T34" fmla="*/ 83 w 138"/>
                    <a:gd name="T35" fmla="*/ 3 h 138"/>
                    <a:gd name="T36" fmla="*/ 89 w 138"/>
                    <a:gd name="T37" fmla="*/ 4 h 138"/>
                    <a:gd name="T38" fmla="*/ 96 w 138"/>
                    <a:gd name="T39" fmla="*/ 6 h 138"/>
                    <a:gd name="T40" fmla="*/ 101 w 138"/>
                    <a:gd name="T41" fmla="*/ 9 h 138"/>
                    <a:gd name="T42" fmla="*/ 108 w 138"/>
                    <a:gd name="T43" fmla="*/ 12 h 138"/>
                    <a:gd name="T44" fmla="*/ 117 w 138"/>
                    <a:gd name="T45" fmla="*/ 21 h 138"/>
                    <a:gd name="T46" fmla="*/ 126 w 138"/>
                    <a:gd name="T47" fmla="*/ 32 h 138"/>
                    <a:gd name="T48" fmla="*/ 129 w 138"/>
                    <a:gd name="T49" fmla="*/ 37 h 138"/>
                    <a:gd name="T50" fmla="*/ 132 w 138"/>
                    <a:gd name="T51" fmla="*/ 42 h 138"/>
                    <a:gd name="T52" fmla="*/ 134 w 138"/>
                    <a:gd name="T53" fmla="*/ 49 h 138"/>
                    <a:gd name="T54" fmla="*/ 136 w 138"/>
                    <a:gd name="T55" fmla="*/ 55 h 138"/>
                    <a:gd name="T56" fmla="*/ 138 w 138"/>
                    <a:gd name="T57" fmla="*/ 63 h 138"/>
                    <a:gd name="T58" fmla="*/ 138 w 138"/>
                    <a:gd name="T59" fmla="*/ 69 h 138"/>
                    <a:gd name="T60" fmla="*/ 138 w 138"/>
                    <a:gd name="T61" fmla="*/ 76 h 138"/>
                    <a:gd name="T62" fmla="*/ 136 w 138"/>
                    <a:gd name="T63" fmla="*/ 83 h 138"/>
                    <a:gd name="T64" fmla="*/ 134 w 138"/>
                    <a:gd name="T65" fmla="*/ 89 h 138"/>
                    <a:gd name="T66" fmla="*/ 132 w 138"/>
                    <a:gd name="T67" fmla="*/ 96 h 138"/>
                    <a:gd name="T68" fmla="*/ 129 w 138"/>
                    <a:gd name="T69" fmla="*/ 102 h 138"/>
                    <a:gd name="T70" fmla="*/ 126 w 138"/>
                    <a:gd name="T71" fmla="*/ 108 h 138"/>
                    <a:gd name="T72" fmla="*/ 117 w 138"/>
                    <a:gd name="T73" fmla="*/ 117 h 138"/>
                    <a:gd name="T74" fmla="*/ 108 w 138"/>
                    <a:gd name="T75" fmla="*/ 126 h 138"/>
                    <a:gd name="T76" fmla="*/ 101 w 138"/>
                    <a:gd name="T77" fmla="*/ 129 h 138"/>
                    <a:gd name="T78" fmla="*/ 96 w 138"/>
                    <a:gd name="T79" fmla="*/ 132 h 138"/>
                    <a:gd name="T80" fmla="*/ 89 w 138"/>
                    <a:gd name="T81" fmla="*/ 134 h 138"/>
                    <a:gd name="T82" fmla="*/ 83 w 138"/>
                    <a:gd name="T83" fmla="*/ 136 h 138"/>
                    <a:gd name="T84" fmla="*/ 76 w 138"/>
                    <a:gd name="T85" fmla="*/ 138 h 138"/>
                    <a:gd name="T86" fmla="*/ 69 w 138"/>
                    <a:gd name="T87" fmla="*/ 138 h 138"/>
                    <a:gd name="T88" fmla="*/ 62 w 138"/>
                    <a:gd name="T89" fmla="*/ 138 h 138"/>
                    <a:gd name="T90" fmla="*/ 55 w 138"/>
                    <a:gd name="T91" fmla="*/ 136 h 138"/>
                    <a:gd name="T92" fmla="*/ 49 w 138"/>
                    <a:gd name="T93" fmla="*/ 134 h 138"/>
                    <a:gd name="T94" fmla="*/ 42 w 138"/>
                    <a:gd name="T95" fmla="*/ 132 h 138"/>
                    <a:gd name="T96" fmla="*/ 37 w 138"/>
                    <a:gd name="T97" fmla="*/ 129 h 138"/>
                    <a:gd name="T98" fmla="*/ 30 w 138"/>
                    <a:gd name="T99" fmla="*/ 126 h 138"/>
                    <a:gd name="T100" fmla="*/ 21 w 138"/>
                    <a:gd name="T101" fmla="*/ 117 h 138"/>
                    <a:gd name="T102" fmla="*/ 12 w 138"/>
                    <a:gd name="T103" fmla="*/ 108 h 138"/>
                    <a:gd name="T104" fmla="*/ 9 w 138"/>
                    <a:gd name="T105" fmla="*/ 102 h 138"/>
                    <a:gd name="T106" fmla="*/ 6 w 138"/>
                    <a:gd name="T107" fmla="*/ 96 h 138"/>
                    <a:gd name="T108" fmla="*/ 4 w 138"/>
                    <a:gd name="T109" fmla="*/ 89 h 138"/>
                    <a:gd name="T110" fmla="*/ 2 w 138"/>
                    <a:gd name="T111" fmla="*/ 83 h 138"/>
                    <a:gd name="T112" fmla="*/ 0 w 138"/>
                    <a:gd name="T113" fmla="*/ 76 h 138"/>
                    <a:gd name="T114" fmla="*/ 0 w 138"/>
                    <a:gd name="T115"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138">
                      <a:moveTo>
                        <a:pt x="0" y="69"/>
                      </a:moveTo>
                      <a:lnTo>
                        <a:pt x="0" y="69"/>
                      </a:lnTo>
                      <a:lnTo>
                        <a:pt x="0" y="63"/>
                      </a:lnTo>
                      <a:lnTo>
                        <a:pt x="2" y="55"/>
                      </a:lnTo>
                      <a:lnTo>
                        <a:pt x="4" y="49"/>
                      </a:lnTo>
                      <a:lnTo>
                        <a:pt x="6" y="42"/>
                      </a:lnTo>
                      <a:lnTo>
                        <a:pt x="9" y="37"/>
                      </a:lnTo>
                      <a:lnTo>
                        <a:pt x="12" y="32"/>
                      </a:lnTo>
                      <a:lnTo>
                        <a:pt x="21" y="21"/>
                      </a:lnTo>
                      <a:lnTo>
                        <a:pt x="30" y="12"/>
                      </a:lnTo>
                      <a:lnTo>
                        <a:pt x="37" y="9"/>
                      </a:lnTo>
                      <a:lnTo>
                        <a:pt x="42" y="6"/>
                      </a:lnTo>
                      <a:lnTo>
                        <a:pt x="49" y="4"/>
                      </a:lnTo>
                      <a:lnTo>
                        <a:pt x="55" y="3"/>
                      </a:lnTo>
                      <a:lnTo>
                        <a:pt x="62" y="2"/>
                      </a:lnTo>
                      <a:lnTo>
                        <a:pt x="69" y="0"/>
                      </a:lnTo>
                      <a:lnTo>
                        <a:pt x="76" y="2"/>
                      </a:lnTo>
                      <a:lnTo>
                        <a:pt x="83" y="3"/>
                      </a:lnTo>
                      <a:lnTo>
                        <a:pt x="89" y="4"/>
                      </a:lnTo>
                      <a:lnTo>
                        <a:pt x="96" y="6"/>
                      </a:lnTo>
                      <a:lnTo>
                        <a:pt x="101" y="9"/>
                      </a:lnTo>
                      <a:lnTo>
                        <a:pt x="108" y="12"/>
                      </a:lnTo>
                      <a:lnTo>
                        <a:pt x="117" y="21"/>
                      </a:lnTo>
                      <a:lnTo>
                        <a:pt x="126" y="32"/>
                      </a:lnTo>
                      <a:lnTo>
                        <a:pt x="129" y="37"/>
                      </a:lnTo>
                      <a:lnTo>
                        <a:pt x="132" y="42"/>
                      </a:lnTo>
                      <a:lnTo>
                        <a:pt x="134" y="49"/>
                      </a:lnTo>
                      <a:lnTo>
                        <a:pt x="136" y="55"/>
                      </a:lnTo>
                      <a:lnTo>
                        <a:pt x="138" y="63"/>
                      </a:lnTo>
                      <a:lnTo>
                        <a:pt x="138" y="69"/>
                      </a:lnTo>
                      <a:lnTo>
                        <a:pt x="138" y="76"/>
                      </a:lnTo>
                      <a:lnTo>
                        <a:pt x="136" y="83"/>
                      </a:lnTo>
                      <a:lnTo>
                        <a:pt x="134" y="89"/>
                      </a:lnTo>
                      <a:lnTo>
                        <a:pt x="132" y="96"/>
                      </a:lnTo>
                      <a:lnTo>
                        <a:pt x="129" y="102"/>
                      </a:lnTo>
                      <a:lnTo>
                        <a:pt x="126" y="108"/>
                      </a:lnTo>
                      <a:lnTo>
                        <a:pt x="117" y="117"/>
                      </a:lnTo>
                      <a:lnTo>
                        <a:pt x="108" y="126"/>
                      </a:lnTo>
                      <a:lnTo>
                        <a:pt x="101" y="129"/>
                      </a:lnTo>
                      <a:lnTo>
                        <a:pt x="96" y="132"/>
                      </a:lnTo>
                      <a:lnTo>
                        <a:pt x="89" y="134"/>
                      </a:lnTo>
                      <a:lnTo>
                        <a:pt x="83" y="136"/>
                      </a:lnTo>
                      <a:lnTo>
                        <a:pt x="76" y="138"/>
                      </a:lnTo>
                      <a:lnTo>
                        <a:pt x="69" y="138"/>
                      </a:lnTo>
                      <a:lnTo>
                        <a:pt x="62" y="138"/>
                      </a:lnTo>
                      <a:lnTo>
                        <a:pt x="55" y="136"/>
                      </a:lnTo>
                      <a:lnTo>
                        <a:pt x="49" y="134"/>
                      </a:lnTo>
                      <a:lnTo>
                        <a:pt x="42" y="132"/>
                      </a:lnTo>
                      <a:lnTo>
                        <a:pt x="37" y="129"/>
                      </a:lnTo>
                      <a:lnTo>
                        <a:pt x="30" y="126"/>
                      </a:lnTo>
                      <a:lnTo>
                        <a:pt x="21" y="117"/>
                      </a:lnTo>
                      <a:lnTo>
                        <a:pt x="12" y="108"/>
                      </a:lnTo>
                      <a:lnTo>
                        <a:pt x="9" y="102"/>
                      </a:lnTo>
                      <a:lnTo>
                        <a:pt x="6" y="96"/>
                      </a:lnTo>
                      <a:lnTo>
                        <a:pt x="4" y="89"/>
                      </a:lnTo>
                      <a:lnTo>
                        <a:pt x="2" y="83"/>
                      </a:lnTo>
                      <a:lnTo>
                        <a:pt x="0" y="76"/>
                      </a:lnTo>
                      <a:lnTo>
                        <a:pt x="0" y="6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5" name="Freeform 173">
                  <a:extLst>
                    <a:ext uri="{FF2B5EF4-FFF2-40B4-BE49-F238E27FC236}">
                      <a16:creationId xmlns:a16="http://schemas.microsoft.com/office/drawing/2014/main" id="{027489EE-5C41-41C2-8B8A-578E7DED84D4}"/>
                    </a:ext>
                  </a:extLst>
                </p:cNvPr>
                <p:cNvSpPr>
                  <a:spLocks noChangeArrowheads="1"/>
                </p:cNvSpPr>
                <p:nvPr/>
              </p:nvSpPr>
              <p:spPr bwMode="auto">
                <a:xfrm>
                  <a:off x="5184" y="3009"/>
                  <a:ext cx="54" cy="54"/>
                </a:xfrm>
                <a:custGeom>
                  <a:avLst/>
                  <a:gdLst>
                    <a:gd name="T0" fmla="*/ 0 w 110"/>
                    <a:gd name="T1" fmla="*/ 55 h 110"/>
                    <a:gd name="T2" fmla="*/ 0 w 110"/>
                    <a:gd name="T3" fmla="*/ 55 h 110"/>
                    <a:gd name="T4" fmla="*/ 1 w 110"/>
                    <a:gd name="T5" fmla="*/ 44 h 110"/>
                    <a:gd name="T6" fmla="*/ 5 w 110"/>
                    <a:gd name="T7" fmla="*/ 34 h 110"/>
                    <a:gd name="T8" fmla="*/ 10 w 110"/>
                    <a:gd name="T9" fmla="*/ 25 h 110"/>
                    <a:gd name="T10" fmla="*/ 16 w 110"/>
                    <a:gd name="T11" fmla="*/ 16 h 110"/>
                    <a:gd name="T12" fmla="*/ 24 w 110"/>
                    <a:gd name="T13" fmla="*/ 10 h 110"/>
                    <a:gd name="T14" fmla="*/ 34 w 110"/>
                    <a:gd name="T15" fmla="*/ 5 h 110"/>
                    <a:gd name="T16" fmla="*/ 44 w 110"/>
                    <a:gd name="T17" fmla="*/ 1 h 110"/>
                    <a:gd name="T18" fmla="*/ 55 w 110"/>
                    <a:gd name="T19" fmla="*/ 0 h 110"/>
                    <a:gd name="T20" fmla="*/ 66 w 110"/>
                    <a:gd name="T21" fmla="*/ 1 h 110"/>
                    <a:gd name="T22" fmla="*/ 76 w 110"/>
                    <a:gd name="T23" fmla="*/ 5 h 110"/>
                    <a:gd name="T24" fmla="*/ 86 w 110"/>
                    <a:gd name="T25" fmla="*/ 10 h 110"/>
                    <a:gd name="T26" fmla="*/ 94 w 110"/>
                    <a:gd name="T27" fmla="*/ 16 h 110"/>
                    <a:gd name="T28" fmla="*/ 100 w 110"/>
                    <a:gd name="T29" fmla="*/ 25 h 110"/>
                    <a:gd name="T30" fmla="*/ 105 w 110"/>
                    <a:gd name="T31" fmla="*/ 34 h 110"/>
                    <a:gd name="T32" fmla="*/ 109 w 110"/>
                    <a:gd name="T33" fmla="*/ 44 h 110"/>
                    <a:gd name="T34" fmla="*/ 110 w 110"/>
                    <a:gd name="T35" fmla="*/ 55 h 110"/>
                    <a:gd name="T36" fmla="*/ 109 w 110"/>
                    <a:gd name="T37" fmla="*/ 67 h 110"/>
                    <a:gd name="T38" fmla="*/ 105 w 110"/>
                    <a:gd name="T39" fmla="*/ 76 h 110"/>
                    <a:gd name="T40" fmla="*/ 100 w 110"/>
                    <a:gd name="T41" fmla="*/ 86 h 110"/>
                    <a:gd name="T42" fmla="*/ 94 w 110"/>
                    <a:gd name="T43" fmla="*/ 94 h 110"/>
                    <a:gd name="T44" fmla="*/ 86 w 110"/>
                    <a:gd name="T45" fmla="*/ 101 h 110"/>
                    <a:gd name="T46" fmla="*/ 76 w 110"/>
                    <a:gd name="T47" fmla="*/ 105 h 110"/>
                    <a:gd name="T48" fmla="*/ 66 w 110"/>
                    <a:gd name="T49" fmla="*/ 109 h 110"/>
                    <a:gd name="T50" fmla="*/ 55 w 110"/>
                    <a:gd name="T51" fmla="*/ 110 h 110"/>
                    <a:gd name="T52" fmla="*/ 44 w 110"/>
                    <a:gd name="T53" fmla="*/ 109 h 110"/>
                    <a:gd name="T54" fmla="*/ 34 w 110"/>
                    <a:gd name="T55" fmla="*/ 105 h 110"/>
                    <a:gd name="T56" fmla="*/ 24 w 110"/>
                    <a:gd name="T57" fmla="*/ 101 h 110"/>
                    <a:gd name="T58" fmla="*/ 16 w 110"/>
                    <a:gd name="T59" fmla="*/ 94 h 110"/>
                    <a:gd name="T60" fmla="*/ 10 w 110"/>
                    <a:gd name="T61" fmla="*/ 86 h 110"/>
                    <a:gd name="T62" fmla="*/ 5 w 110"/>
                    <a:gd name="T63" fmla="*/ 76 h 110"/>
                    <a:gd name="T64" fmla="*/ 1 w 110"/>
                    <a:gd name="T65" fmla="*/ 67 h 110"/>
                    <a:gd name="T66" fmla="*/ 0 w 110"/>
                    <a:gd name="T67"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10">
                      <a:moveTo>
                        <a:pt x="0" y="55"/>
                      </a:moveTo>
                      <a:lnTo>
                        <a:pt x="0" y="55"/>
                      </a:lnTo>
                      <a:lnTo>
                        <a:pt x="1" y="44"/>
                      </a:lnTo>
                      <a:lnTo>
                        <a:pt x="5" y="34"/>
                      </a:lnTo>
                      <a:lnTo>
                        <a:pt x="10" y="25"/>
                      </a:lnTo>
                      <a:lnTo>
                        <a:pt x="16" y="16"/>
                      </a:lnTo>
                      <a:lnTo>
                        <a:pt x="24" y="10"/>
                      </a:lnTo>
                      <a:lnTo>
                        <a:pt x="34" y="5"/>
                      </a:lnTo>
                      <a:lnTo>
                        <a:pt x="44" y="1"/>
                      </a:lnTo>
                      <a:lnTo>
                        <a:pt x="55" y="0"/>
                      </a:lnTo>
                      <a:lnTo>
                        <a:pt x="66" y="1"/>
                      </a:lnTo>
                      <a:lnTo>
                        <a:pt x="76" y="5"/>
                      </a:lnTo>
                      <a:lnTo>
                        <a:pt x="86" y="10"/>
                      </a:lnTo>
                      <a:lnTo>
                        <a:pt x="94" y="16"/>
                      </a:lnTo>
                      <a:lnTo>
                        <a:pt x="100" y="25"/>
                      </a:lnTo>
                      <a:lnTo>
                        <a:pt x="105" y="34"/>
                      </a:lnTo>
                      <a:lnTo>
                        <a:pt x="109" y="44"/>
                      </a:lnTo>
                      <a:lnTo>
                        <a:pt x="110" y="55"/>
                      </a:lnTo>
                      <a:lnTo>
                        <a:pt x="109" y="67"/>
                      </a:lnTo>
                      <a:lnTo>
                        <a:pt x="105" y="76"/>
                      </a:lnTo>
                      <a:lnTo>
                        <a:pt x="100" y="86"/>
                      </a:lnTo>
                      <a:lnTo>
                        <a:pt x="94" y="94"/>
                      </a:lnTo>
                      <a:lnTo>
                        <a:pt x="86" y="101"/>
                      </a:lnTo>
                      <a:lnTo>
                        <a:pt x="76" y="105"/>
                      </a:lnTo>
                      <a:lnTo>
                        <a:pt x="66" y="109"/>
                      </a:lnTo>
                      <a:lnTo>
                        <a:pt x="55" y="110"/>
                      </a:lnTo>
                      <a:lnTo>
                        <a:pt x="44" y="109"/>
                      </a:lnTo>
                      <a:lnTo>
                        <a:pt x="34" y="105"/>
                      </a:lnTo>
                      <a:lnTo>
                        <a:pt x="24" y="101"/>
                      </a:lnTo>
                      <a:lnTo>
                        <a:pt x="16" y="94"/>
                      </a:lnTo>
                      <a:lnTo>
                        <a:pt x="10" y="86"/>
                      </a:lnTo>
                      <a:lnTo>
                        <a:pt x="5" y="76"/>
                      </a:lnTo>
                      <a:lnTo>
                        <a:pt x="1" y="67"/>
                      </a:lnTo>
                      <a:lnTo>
                        <a:pt x="0" y="5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6" name="Freeform 174">
                  <a:extLst>
                    <a:ext uri="{FF2B5EF4-FFF2-40B4-BE49-F238E27FC236}">
                      <a16:creationId xmlns:a16="http://schemas.microsoft.com/office/drawing/2014/main" id="{CF80033B-FC63-4AF9-9EC7-310C7764FE7C}"/>
                    </a:ext>
                  </a:extLst>
                </p:cNvPr>
                <p:cNvSpPr>
                  <a:spLocks noEditPoints="1" noChangeArrowheads="1"/>
                </p:cNvSpPr>
                <p:nvPr/>
              </p:nvSpPr>
              <p:spPr bwMode="auto">
                <a:xfrm>
                  <a:off x="5180" y="3005"/>
                  <a:ext cx="62" cy="62"/>
                </a:xfrm>
                <a:custGeom>
                  <a:avLst/>
                  <a:gdLst>
                    <a:gd name="T0" fmla="*/ 7 w 124"/>
                    <a:gd name="T1" fmla="*/ 62 h 124"/>
                    <a:gd name="T2" fmla="*/ 12 w 124"/>
                    <a:gd name="T3" fmla="*/ 41 h 124"/>
                    <a:gd name="T4" fmla="*/ 23 w 124"/>
                    <a:gd name="T5" fmla="*/ 23 h 124"/>
                    <a:gd name="T6" fmla="*/ 41 w 124"/>
                    <a:gd name="T7" fmla="*/ 12 h 124"/>
                    <a:gd name="T8" fmla="*/ 62 w 124"/>
                    <a:gd name="T9" fmla="*/ 7 h 124"/>
                    <a:gd name="T10" fmla="*/ 83 w 124"/>
                    <a:gd name="T11" fmla="*/ 12 h 124"/>
                    <a:gd name="T12" fmla="*/ 101 w 124"/>
                    <a:gd name="T13" fmla="*/ 23 h 124"/>
                    <a:gd name="T14" fmla="*/ 112 w 124"/>
                    <a:gd name="T15" fmla="*/ 41 h 124"/>
                    <a:gd name="T16" fmla="*/ 117 w 124"/>
                    <a:gd name="T17" fmla="*/ 62 h 124"/>
                    <a:gd name="T18" fmla="*/ 112 w 124"/>
                    <a:gd name="T19" fmla="*/ 83 h 124"/>
                    <a:gd name="T20" fmla="*/ 101 w 124"/>
                    <a:gd name="T21" fmla="*/ 101 h 124"/>
                    <a:gd name="T22" fmla="*/ 83 w 124"/>
                    <a:gd name="T23" fmla="*/ 112 h 124"/>
                    <a:gd name="T24" fmla="*/ 62 w 124"/>
                    <a:gd name="T25" fmla="*/ 117 h 124"/>
                    <a:gd name="T26" fmla="*/ 41 w 124"/>
                    <a:gd name="T27" fmla="*/ 112 h 124"/>
                    <a:gd name="T28" fmla="*/ 23 w 124"/>
                    <a:gd name="T29" fmla="*/ 101 h 124"/>
                    <a:gd name="T30" fmla="*/ 12 w 124"/>
                    <a:gd name="T31" fmla="*/ 83 h 124"/>
                    <a:gd name="T32" fmla="*/ 7 w 124"/>
                    <a:gd name="T33" fmla="*/ 62 h 124"/>
                    <a:gd name="T34" fmla="*/ 0 w 124"/>
                    <a:gd name="T35" fmla="*/ 62 h 124"/>
                    <a:gd name="T36" fmla="*/ 1 w 124"/>
                    <a:gd name="T37" fmla="*/ 75 h 124"/>
                    <a:gd name="T38" fmla="*/ 11 w 124"/>
                    <a:gd name="T39" fmla="*/ 97 h 124"/>
                    <a:gd name="T40" fmla="*/ 28 w 124"/>
                    <a:gd name="T41" fmla="*/ 113 h 124"/>
                    <a:gd name="T42" fmla="*/ 49 w 124"/>
                    <a:gd name="T43" fmla="*/ 123 h 124"/>
                    <a:gd name="T44" fmla="*/ 62 w 124"/>
                    <a:gd name="T45" fmla="*/ 124 h 124"/>
                    <a:gd name="T46" fmla="*/ 75 w 124"/>
                    <a:gd name="T47" fmla="*/ 123 h 124"/>
                    <a:gd name="T48" fmla="*/ 96 w 124"/>
                    <a:gd name="T49" fmla="*/ 113 h 124"/>
                    <a:gd name="T50" fmla="*/ 113 w 124"/>
                    <a:gd name="T51" fmla="*/ 97 h 124"/>
                    <a:gd name="T52" fmla="*/ 123 w 124"/>
                    <a:gd name="T53" fmla="*/ 75 h 124"/>
                    <a:gd name="T54" fmla="*/ 124 w 124"/>
                    <a:gd name="T55" fmla="*/ 62 h 124"/>
                    <a:gd name="T56" fmla="*/ 123 w 124"/>
                    <a:gd name="T57" fmla="*/ 50 h 124"/>
                    <a:gd name="T58" fmla="*/ 113 w 124"/>
                    <a:gd name="T59" fmla="*/ 28 h 124"/>
                    <a:gd name="T60" fmla="*/ 96 w 124"/>
                    <a:gd name="T61" fmla="*/ 11 h 124"/>
                    <a:gd name="T62" fmla="*/ 75 w 124"/>
                    <a:gd name="T63" fmla="*/ 1 h 124"/>
                    <a:gd name="T64" fmla="*/ 62 w 124"/>
                    <a:gd name="T65" fmla="*/ 0 h 124"/>
                    <a:gd name="T66" fmla="*/ 49 w 124"/>
                    <a:gd name="T67" fmla="*/ 1 h 124"/>
                    <a:gd name="T68" fmla="*/ 28 w 124"/>
                    <a:gd name="T69" fmla="*/ 11 h 124"/>
                    <a:gd name="T70" fmla="*/ 11 w 124"/>
                    <a:gd name="T71" fmla="*/ 28 h 124"/>
                    <a:gd name="T72" fmla="*/ 1 w 124"/>
                    <a:gd name="T73" fmla="*/ 50 h 124"/>
                    <a:gd name="T74" fmla="*/ 0 w 124"/>
                    <a:gd name="T7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7" y="62"/>
                      </a:moveTo>
                      <a:lnTo>
                        <a:pt x="7" y="62"/>
                      </a:lnTo>
                      <a:lnTo>
                        <a:pt x="8" y="51"/>
                      </a:lnTo>
                      <a:lnTo>
                        <a:pt x="12" y="41"/>
                      </a:lnTo>
                      <a:lnTo>
                        <a:pt x="17" y="32"/>
                      </a:lnTo>
                      <a:lnTo>
                        <a:pt x="23" y="23"/>
                      </a:lnTo>
                      <a:lnTo>
                        <a:pt x="31" y="17"/>
                      </a:lnTo>
                      <a:lnTo>
                        <a:pt x="41" y="12"/>
                      </a:lnTo>
                      <a:lnTo>
                        <a:pt x="51" y="8"/>
                      </a:lnTo>
                      <a:lnTo>
                        <a:pt x="62" y="7"/>
                      </a:lnTo>
                      <a:lnTo>
                        <a:pt x="73" y="8"/>
                      </a:lnTo>
                      <a:lnTo>
                        <a:pt x="83" y="12"/>
                      </a:lnTo>
                      <a:lnTo>
                        <a:pt x="93" y="17"/>
                      </a:lnTo>
                      <a:lnTo>
                        <a:pt x="101" y="23"/>
                      </a:lnTo>
                      <a:lnTo>
                        <a:pt x="107" y="32"/>
                      </a:lnTo>
                      <a:lnTo>
                        <a:pt x="112" y="41"/>
                      </a:lnTo>
                      <a:lnTo>
                        <a:pt x="116" y="51"/>
                      </a:lnTo>
                      <a:lnTo>
                        <a:pt x="117" y="62"/>
                      </a:lnTo>
                      <a:lnTo>
                        <a:pt x="116" y="74"/>
                      </a:lnTo>
                      <a:lnTo>
                        <a:pt x="112" y="83"/>
                      </a:lnTo>
                      <a:lnTo>
                        <a:pt x="107" y="93"/>
                      </a:lnTo>
                      <a:lnTo>
                        <a:pt x="101" y="101"/>
                      </a:lnTo>
                      <a:lnTo>
                        <a:pt x="93" y="108"/>
                      </a:lnTo>
                      <a:lnTo>
                        <a:pt x="83" y="112"/>
                      </a:lnTo>
                      <a:lnTo>
                        <a:pt x="73" y="116"/>
                      </a:lnTo>
                      <a:lnTo>
                        <a:pt x="62" y="117"/>
                      </a:lnTo>
                      <a:lnTo>
                        <a:pt x="51" y="116"/>
                      </a:lnTo>
                      <a:lnTo>
                        <a:pt x="41" y="112"/>
                      </a:lnTo>
                      <a:lnTo>
                        <a:pt x="31" y="108"/>
                      </a:lnTo>
                      <a:lnTo>
                        <a:pt x="23" y="101"/>
                      </a:lnTo>
                      <a:lnTo>
                        <a:pt x="17" y="93"/>
                      </a:lnTo>
                      <a:lnTo>
                        <a:pt x="12" y="83"/>
                      </a:lnTo>
                      <a:lnTo>
                        <a:pt x="8" y="74"/>
                      </a:lnTo>
                      <a:lnTo>
                        <a:pt x="7" y="62"/>
                      </a:lnTo>
                      <a:close/>
                      <a:moveTo>
                        <a:pt x="0" y="62"/>
                      </a:moveTo>
                      <a:lnTo>
                        <a:pt x="0" y="62"/>
                      </a:lnTo>
                      <a:lnTo>
                        <a:pt x="0" y="68"/>
                      </a:lnTo>
                      <a:lnTo>
                        <a:pt x="1" y="75"/>
                      </a:lnTo>
                      <a:lnTo>
                        <a:pt x="4" y="87"/>
                      </a:lnTo>
                      <a:lnTo>
                        <a:pt x="11" y="97"/>
                      </a:lnTo>
                      <a:lnTo>
                        <a:pt x="18" y="106"/>
                      </a:lnTo>
                      <a:lnTo>
                        <a:pt x="28" y="113"/>
                      </a:lnTo>
                      <a:lnTo>
                        <a:pt x="37" y="120"/>
                      </a:lnTo>
                      <a:lnTo>
                        <a:pt x="49" y="123"/>
                      </a:lnTo>
                      <a:lnTo>
                        <a:pt x="56" y="124"/>
                      </a:lnTo>
                      <a:lnTo>
                        <a:pt x="62" y="124"/>
                      </a:lnTo>
                      <a:lnTo>
                        <a:pt x="68" y="124"/>
                      </a:lnTo>
                      <a:lnTo>
                        <a:pt x="75" y="123"/>
                      </a:lnTo>
                      <a:lnTo>
                        <a:pt x="87" y="120"/>
                      </a:lnTo>
                      <a:lnTo>
                        <a:pt x="96" y="113"/>
                      </a:lnTo>
                      <a:lnTo>
                        <a:pt x="106" y="106"/>
                      </a:lnTo>
                      <a:lnTo>
                        <a:pt x="113" y="97"/>
                      </a:lnTo>
                      <a:lnTo>
                        <a:pt x="120" y="87"/>
                      </a:lnTo>
                      <a:lnTo>
                        <a:pt x="123" y="75"/>
                      </a:lnTo>
                      <a:lnTo>
                        <a:pt x="124" y="68"/>
                      </a:lnTo>
                      <a:lnTo>
                        <a:pt x="124" y="62"/>
                      </a:lnTo>
                      <a:lnTo>
                        <a:pt x="124" y="56"/>
                      </a:lnTo>
                      <a:lnTo>
                        <a:pt x="123" y="50"/>
                      </a:lnTo>
                      <a:lnTo>
                        <a:pt x="120" y="38"/>
                      </a:lnTo>
                      <a:lnTo>
                        <a:pt x="113" y="28"/>
                      </a:lnTo>
                      <a:lnTo>
                        <a:pt x="106" y="18"/>
                      </a:lnTo>
                      <a:lnTo>
                        <a:pt x="96" y="11"/>
                      </a:lnTo>
                      <a:lnTo>
                        <a:pt x="87" y="5"/>
                      </a:lnTo>
                      <a:lnTo>
                        <a:pt x="75" y="1"/>
                      </a:lnTo>
                      <a:lnTo>
                        <a:pt x="68" y="0"/>
                      </a:lnTo>
                      <a:lnTo>
                        <a:pt x="62" y="0"/>
                      </a:lnTo>
                      <a:lnTo>
                        <a:pt x="56" y="0"/>
                      </a:lnTo>
                      <a:lnTo>
                        <a:pt x="49" y="1"/>
                      </a:lnTo>
                      <a:lnTo>
                        <a:pt x="37" y="5"/>
                      </a:lnTo>
                      <a:lnTo>
                        <a:pt x="28" y="11"/>
                      </a:lnTo>
                      <a:lnTo>
                        <a:pt x="18" y="18"/>
                      </a:lnTo>
                      <a:lnTo>
                        <a:pt x="11" y="28"/>
                      </a:lnTo>
                      <a:lnTo>
                        <a:pt x="4" y="38"/>
                      </a:lnTo>
                      <a:lnTo>
                        <a:pt x="1" y="50"/>
                      </a:lnTo>
                      <a:lnTo>
                        <a:pt x="0" y="56"/>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7" name="Freeform 175">
                  <a:extLst>
                    <a:ext uri="{FF2B5EF4-FFF2-40B4-BE49-F238E27FC236}">
                      <a16:creationId xmlns:a16="http://schemas.microsoft.com/office/drawing/2014/main" id="{A2E51A0C-DCAD-4E1D-A51D-807FBD980225}"/>
                    </a:ext>
                  </a:extLst>
                </p:cNvPr>
                <p:cNvSpPr>
                  <a:spLocks noEditPoints="1" noChangeArrowheads="1"/>
                </p:cNvSpPr>
                <p:nvPr/>
              </p:nvSpPr>
              <p:spPr bwMode="auto">
                <a:xfrm>
                  <a:off x="5151" y="2976"/>
                  <a:ext cx="120" cy="121"/>
                </a:xfrm>
                <a:custGeom>
                  <a:avLst/>
                  <a:gdLst>
                    <a:gd name="T0" fmla="*/ 4 w 242"/>
                    <a:gd name="T1" fmla="*/ 109 h 243"/>
                    <a:gd name="T2" fmla="*/ 13 w 242"/>
                    <a:gd name="T3" fmla="*/ 76 h 243"/>
                    <a:gd name="T4" fmla="*/ 31 w 242"/>
                    <a:gd name="T5" fmla="*/ 47 h 243"/>
                    <a:gd name="T6" fmla="*/ 56 w 242"/>
                    <a:gd name="T7" fmla="*/ 25 h 243"/>
                    <a:gd name="T8" fmla="*/ 87 w 242"/>
                    <a:gd name="T9" fmla="*/ 10 h 243"/>
                    <a:gd name="T10" fmla="*/ 121 w 242"/>
                    <a:gd name="T11" fmla="*/ 4 h 243"/>
                    <a:gd name="T12" fmla="*/ 156 w 242"/>
                    <a:gd name="T13" fmla="*/ 10 h 243"/>
                    <a:gd name="T14" fmla="*/ 186 w 242"/>
                    <a:gd name="T15" fmla="*/ 25 h 243"/>
                    <a:gd name="T16" fmla="*/ 211 w 242"/>
                    <a:gd name="T17" fmla="*/ 47 h 243"/>
                    <a:gd name="T18" fmla="*/ 229 w 242"/>
                    <a:gd name="T19" fmla="*/ 76 h 243"/>
                    <a:gd name="T20" fmla="*/ 238 w 242"/>
                    <a:gd name="T21" fmla="*/ 109 h 243"/>
                    <a:gd name="T22" fmla="*/ 236 w 242"/>
                    <a:gd name="T23" fmla="*/ 145 h 243"/>
                    <a:gd name="T24" fmla="*/ 224 w 242"/>
                    <a:gd name="T25" fmla="*/ 177 h 243"/>
                    <a:gd name="T26" fmla="*/ 203 w 242"/>
                    <a:gd name="T27" fmla="*/ 205 h 243"/>
                    <a:gd name="T28" fmla="*/ 177 w 242"/>
                    <a:gd name="T29" fmla="*/ 224 h 243"/>
                    <a:gd name="T30" fmla="*/ 145 w 242"/>
                    <a:gd name="T31" fmla="*/ 236 h 243"/>
                    <a:gd name="T32" fmla="*/ 109 w 242"/>
                    <a:gd name="T33" fmla="*/ 238 h 243"/>
                    <a:gd name="T34" fmla="*/ 75 w 242"/>
                    <a:gd name="T35" fmla="*/ 229 h 243"/>
                    <a:gd name="T36" fmla="*/ 46 w 242"/>
                    <a:gd name="T37" fmla="*/ 212 h 243"/>
                    <a:gd name="T38" fmla="*/ 24 w 242"/>
                    <a:gd name="T39" fmla="*/ 186 h 243"/>
                    <a:gd name="T40" fmla="*/ 10 w 242"/>
                    <a:gd name="T41" fmla="*/ 156 h 243"/>
                    <a:gd name="T42" fmla="*/ 4 w 242"/>
                    <a:gd name="T43" fmla="*/ 121 h 243"/>
                    <a:gd name="T44" fmla="*/ 0 w 242"/>
                    <a:gd name="T45" fmla="*/ 134 h 243"/>
                    <a:gd name="T46" fmla="*/ 10 w 242"/>
                    <a:gd name="T47" fmla="*/ 168 h 243"/>
                    <a:gd name="T48" fmla="*/ 28 w 242"/>
                    <a:gd name="T49" fmla="*/ 198 h 243"/>
                    <a:gd name="T50" fmla="*/ 54 w 242"/>
                    <a:gd name="T51" fmla="*/ 222 h 243"/>
                    <a:gd name="T52" fmla="*/ 85 w 242"/>
                    <a:gd name="T53" fmla="*/ 238 h 243"/>
                    <a:gd name="T54" fmla="*/ 121 w 242"/>
                    <a:gd name="T55" fmla="*/ 243 h 243"/>
                    <a:gd name="T56" fmla="*/ 157 w 242"/>
                    <a:gd name="T57" fmla="*/ 238 h 243"/>
                    <a:gd name="T58" fmla="*/ 188 w 242"/>
                    <a:gd name="T59" fmla="*/ 222 h 243"/>
                    <a:gd name="T60" fmla="*/ 214 w 242"/>
                    <a:gd name="T61" fmla="*/ 198 h 243"/>
                    <a:gd name="T62" fmla="*/ 232 w 242"/>
                    <a:gd name="T63" fmla="*/ 168 h 243"/>
                    <a:gd name="T64" fmla="*/ 242 w 242"/>
                    <a:gd name="T65" fmla="*/ 134 h 243"/>
                    <a:gd name="T66" fmla="*/ 240 w 242"/>
                    <a:gd name="T67" fmla="*/ 96 h 243"/>
                    <a:gd name="T68" fmla="*/ 228 w 242"/>
                    <a:gd name="T69" fmla="*/ 63 h 243"/>
                    <a:gd name="T70" fmla="*/ 207 w 242"/>
                    <a:gd name="T71" fmla="*/ 35 h 243"/>
                    <a:gd name="T72" fmla="*/ 179 w 242"/>
                    <a:gd name="T73" fmla="*/ 15 h 243"/>
                    <a:gd name="T74" fmla="*/ 146 w 242"/>
                    <a:gd name="T75" fmla="*/ 2 h 243"/>
                    <a:gd name="T76" fmla="*/ 108 w 242"/>
                    <a:gd name="T77" fmla="*/ 0 h 243"/>
                    <a:gd name="T78" fmla="*/ 74 w 242"/>
                    <a:gd name="T79" fmla="*/ 10 h 243"/>
                    <a:gd name="T80" fmla="*/ 44 w 242"/>
                    <a:gd name="T81" fmla="*/ 28 h 243"/>
                    <a:gd name="T82" fmla="*/ 20 w 242"/>
                    <a:gd name="T83" fmla="*/ 54 h 243"/>
                    <a:gd name="T84" fmla="*/ 5 w 242"/>
                    <a:gd name="T85" fmla="*/ 86 h 243"/>
                    <a:gd name="T86" fmla="*/ 0 w 242"/>
                    <a:gd name="T87"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 h="243">
                      <a:moveTo>
                        <a:pt x="4" y="121"/>
                      </a:moveTo>
                      <a:lnTo>
                        <a:pt x="4" y="121"/>
                      </a:lnTo>
                      <a:lnTo>
                        <a:pt x="4" y="109"/>
                      </a:lnTo>
                      <a:lnTo>
                        <a:pt x="6" y="97"/>
                      </a:lnTo>
                      <a:lnTo>
                        <a:pt x="10" y="87"/>
                      </a:lnTo>
                      <a:lnTo>
                        <a:pt x="13" y="76"/>
                      </a:lnTo>
                      <a:lnTo>
                        <a:pt x="18" y="65"/>
                      </a:lnTo>
                      <a:lnTo>
                        <a:pt x="24" y="56"/>
                      </a:lnTo>
                      <a:lnTo>
                        <a:pt x="31" y="47"/>
                      </a:lnTo>
                      <a:lnTo>
                        <a:pt x="39" y="39"/>
                      </a:lnTo>
                      <a:lnTo>
                        <a:pt x="46" y="31"/>
                      </a:lnTo>
                      <a:lnTo>
                        <a:pt x="56" y="25"/>
                      </a:lnTo>
                      <a:lnTo>
                        <a:pt x="65" y="18"/>
                      </a:lnTo>
                      <a:lnTo>
                        <a:pt x="75" y="13"/>
                      </a:lnTo>
                      <a:lnTo>
                        <a:pt x="87" y="10"/>
                      </a:lnTo>
                      <a:lnTo>
                        <a:pt x="97" y="6"/>
                      </a:lnTo>
                      <a:lnTo>
                        <a:pt x="109" y="4"/>
                      </a:lnTo>
                      <a:lnTo>
                        <a:pt x="121" y="4"/>
                      </a:lnTo>
                      <a:lnTo>
                        <a:pt x="133" y="4"/>
                      </a:lnTo>
                      <a:lnTo>
                        <a:pt x="145" y="6"/>
                      </a:lnTo>
                      <a:lnTo>
                        <a:pt x="156" y="10"/>
                      </a:lnTo>
                      <a:lnTo>
                        <a:pt x="167" y="13"/>
                      </a:lnTo>
                      <a:lnTo>
                        <a:pt x="177" y="18"/>
                      </a:lnTo>
                      <a:lnTo>
                        <a:pt x="186" y="25"/>
                      </a:lnTo>
                      <a:lnTo>
                        <a:pt x="196" y="31"/>
                      </a:lnTo>
                      <a:lnTo>
                        <a:pt x="203" y="39"/>
                      </a:lnTo>
                      <a:lnTo>
                        <a:pt x="211" y="47"/>
                      </a:lnTo>
                      <a:lnTo>
                        <a:pt x="218" y="56"/>
                      </a:lnTo>
                      <a:lnTo>
                        <a:pt x="224" y="65"/>
                      </a:lnTo>
                      <a:lnTo>
                        <a:pt x="229" y="76"/>
                      </a:lnTo>
                      <a:lnTo>
                        <a:pt x="232" y="87"/>
                      </a:lnTo>
                      <a:lnTo>
                        <a:pt x="236" y="97"/>
                      </a:lnTo>
                      <a:lnTo>
                        <a:pt x="238" y="109"/>
                      </a:lnTo>
                      <a:lnTo>
                        <a:pt x="238" y="121"/>
                      </a:lnTo>
                      <a:lnTo>
                        <a:pt x="238" y="133"/>
                      </a:lnTo>
                      <a:lnTo>
                        <a:pt x="236" y="145"/>
                      </a:lnTo>
                      <a:lnTo>
                        <a:pt x="232" y="156"/>
                      </a:lnTo>
                      <a:lnTo>
                        <a:pt x="229" y="167"/>
                      </a:lnTo>
                      <a:lnTo>
                        <a:pt x="224" y="177"/>
                      </a:lnTo>
                      <a:lnTo>
                        <a:pt x="218" y="186"/>
                      </a:lnTo>
                      <a:lnTo>
                        <a:pt x="211" y="196"/>
                      </a:lnTo>
                      <a:lnTo>
                        <a:pt x="203" y="205"/>
                      </a:lnTo>
                      <a:lnTo>
                        <a:pt x="196" y="212"/>
                      </a:lnTo>
                      <a:lnTo>
                        <a:pt x="186" y="218"/>
                      </a:lnTo>
                      <a:lnTo>
                        <a:pt x="177" y="224"/>
                      </a:lnTo>
                      <a:lnTo>
                        <a:pt x="167" y="229"/>
                      </a:lnTo>
                      <a:lnTo>
                        <a:pt x="156" y="233"/>
                      </a:lnTo>
                      <a:lnTo>
                        <a:pt x="145" y="236"/>
                      </a:lnTo>
                      <a:lnTo>
                        <a:pt x="133" y="238"/>
                      </a:lnTo>
                      <a:lnTo>
                        <a:pt x="121" y="239"/>
                      </a:lnTo>
                      <a:lnTo>
                        <a:pt x="109" y="238"/>
                      </a:lnTo>
                      <a:lnTo>
                        <a:pt x="97" y="236"/>
                      </a:lnTo>
                      <a:lnTo>
                        <a:pt x="87" y="233"/>
                      </a:lnTo>
                      <a:lnTo>
                        <a:pt x="75" y="229"/>
                      </a:lnTo>
                      <a:lnTo>
                        <a:pt x="65" y="224"/>
                      </a:lnTo>
                      <a:lnTo>
                        <a:pt x="56" y="218"/>
                      </a:lnTo>
                      <a:lnTo>
                        <a:pt x="46" y="212"/>
                      </a:lnTo>
                      <a:lnTo>
                        <a:pt x="39" y="205"/>
                      </a:lnTo>
                      <a:lnTo>
                        <a:pt x="31" y="196"/>
                      </a:lnTo>
                      <a:lnTo>
                        <a:pt x="24" y="186"/>
                      </a:lnTo>
                      <a:lnTo>
                        <a:pt x="18" y="177"/>
                      </a:lnTo>
                      <a:lnTo>
                        <a:pt x="13" y="167"/>
                      </a:lnTo>
                      <a:lnTo>
                        <a:pt x="10" y="156"/>
                      </a:lnTo>
                      <a:lnTo>
                        <a:pt x="6" y="145"/>
                      </a:lnTo>
                      <a:lnTo>
                        <a:pt x="4" y="133"/>
                      </a:lnTo>
                      <a:lnTo>
                        <a:pt x="4" y="121"/>
                      </a:lnTo>
                      <a:close/>
                      <a:moveTo>
                        <a:pt x="0" y="121"/>
                      </a:moveTo>
                      <a:lnTo>
                        <a:pt x="0" y="121"/>
                      </a:lnTo>
                      <a:lnTo>
                        <a:pt x="0" y="134"/>
                      </a:lnTo>
                      <a:lnTo>
                        <a:pt x="2" y="146"/>
                      </a:lnTo>
                      <a:lnTo>
                        <a:pt x="5" y="157"/>
                      </a:lnTo>
                      <a:lnTo>
                        <a:pt x="10" y="168"/>
                      </a:lnTo>
                      <a:lnTo>
                        <a:pt x="14" y="179"/>
                      </a:lnTo>
                      <a:lnTo>
                        <a:pt x="20" y="190"/>
                      </a:lnTo>
                      <a:lnTo>
                        <a:pt x="28" y="198"/>
                      </a:lnTo>
                      <a:lnTo>
                        <a:pt x="35" y="207"/>
                      </a:lnTo>
                      <a:lnTo>
                        <a:pt x="44" y="215"/>
                      </a:lnTo>
                      <a:lnTo>
                        <a:pt x="54" y="222"/>
                      </a:lnTo>
                      <a:lnTo>
                        <a:pt x="63" y="228"/>
                      </a:lnTo>
                      <a:lnTo>
                        <a:pt x="74" y="233"/>
                      </a:lnTo>
                      <a:lnTo>
                        <a:pt x="85" y="238"/>
                      </a:lnTo>
                      <a:lnTo>
                        <a:pt x="96" y="240"/>
                      </a:lnTo>
                      <a:lnTo>
                        <a:pt x="108" y="242"/>
                      </a:lnTo>
                      <a:lnTo>
                        <a:pt x="121" y="243"/>
                      </a:lnTo>
                      <a:lnTo>
                        <a:pt x="134" y="242"/>
                      </a:lnTo>
                      <a:lnTo>
                        <a:pt x="146" y="240"/>
                      </a:lnTo>
                      <a:lnTo>
                        <a:pt x="157" y="238"/>
                      </a:lnTo>
                      <a:lnTo>
                        <a:pt x="168" y="233"/>
                      </a:lnTo>
                      <a:lnTo>
                        <a:pt x="179" y="228"/>
                      </a:lnTo>
                      <a:lnTo>
                        <a:pt x="188" y="222"/>
                      </a:lnTo>
                      <a:lnTo>
                        <a:pt x="198" y="215"/>
                      </a:lnTo>
                      <a:lnTo>
                        <a:pt x="207" y="207"/>
                      </a:lnTo>
                      <a:lnTo>
                        <a:pt x="214" y="198"/>
                      </a:lnTo>
                      <a:lnTo>
                        <a:pt x="222" y="190"/>
                      </a:lnTo>
                      <a:lnTo>
                        <a:pt x="228" y="179"/>
                      </a:lnTo>
                      <a:lnTo>
                        <a:pt x="232" y="168"/>
                      </a:lnTo>
                      <a:lnTo>
                        <a:pt x="237" y="157"/>
                      </a:lnTo>
                      <a:lnTo>
                        <a:pt x="240" y="146"/>
                      </a:lnTo>
                      <a:lnTo>
                        <a:pt x="242" y="134"/>
                      </a:lnTo>
                      <a:lnTo>
                        <a:pt x="242" y="121"/>
                      </a:lnTo>
                      <a:lnTo>
                        <a:pt x="242" y="109"/>
                      </a:lnTo>
                      <a:lnTo>
                        <a:pt x="240" y="96"/>
                      </a:lnTo>
                      <a:lnTo>
                        <a:pt x="237" y="86"/>
                      </a:lnTo>
                      <a:lnTo>
                        <a:pt x="232" y="74"/>
                      </a:lnTo>
                      <a:lnTo>
                        <a:pt x="228" y="63"/>
                      </a:lnTo>
                      <a:lnTo>
                        <a:pt x="222" y="54"/>
                      </a:lnTo>
                      <a:lnTo>
                        <a:pt x="214" y="44"/>
                      </a:lnTo>
                      <a:lnTo>
                        <a:pt x="207" y="35"/>
                      </a:lnTo>
                      <a:lnTo>
                        <a:pt x="198" y="28"/>
                      </a:lnTo>
                      <a:lnTo>
                        <a:pt x="188" y="20"/>
                      </a:lnTo>
                      <a:lnTo>
                        <a:pt x="179" y="15"/>
                      </a:lnTo>
                      <a:lnTo>
                        <a:pt x="168" y="10"/>
                      </a:lnTo>
                      <a:lnTo>
                        <a:pt x="157" y="5"/>
                      </a:lnTo>
                      <a:lnTo>
                        <a:pt x="146" y="2"/>
                      </a:lnTo>
                      <a:lnTo>
                        <a:pt x="134" y="0"/>
                      </a:lnTo>
                      <a:lnTo>
                        <a:pt x="121" y="0"/>
                      </a:lnTo>
                      <a:lnTo>
                        <a:pt x="108" y="0"/>
                      </a:lnTo>
                      <a:lnTo>
                        <a:pt x="96" y="2"/>
                      </a:lnTo>
                      <a:lnTo>
                        <a:pt x="85" y="5"/>
                      </a:lnTo>
                      <a:lnTo>
                        <a:pt x="74" y="10"/>
                      </a:lnTo>
                      <a:lnTo>
                        <a:pt x="63" y="15"/>
                      </a:lnTo>
                      <a:lnTo>
                        <a:pt x="54" y="20"/>
                      </a:lnTo>
                      <a:lnTo>
                        <a:pt x="44" y="28"/>
                      </a:lnTo>
                      <a:lnTo>
                        <a:pt x="35" y="35"/>
                      </a:lnTo>
                      <a:lnTo>
                        <a:pt x="28" y="44"/>
                      </a:lnTo>
                      <a:lnTo>
                        <a:pt x="20" y="54"/>
                      </a:lnTo>
                      <a:lnTo>
                        <a:pt x="14" y="63"/>
                      </a:lnTo>
                      <a:lnTo>
                        <a:pt x="10" y="74"/>
                      </a:lnTo>
                      <a:lnTo>
                        <a:pt x="5" y="86"/>
                      </a:lnTo>
                      <a:lnTo>
                        <a:pt x="2" y="96"/>
                      </a:lnTo>
                      <a:lnTo>
                        <a:pt x="0" y="109"/>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8" name="Freeform 176">
                  <a:extLst>
                    <a:ext uri="{FF2B5EF4-FFF2-40B4-BE49-F238E27FC236}">
                      <a16:creationId xmlns:a16="http://schemas.microsoft.com/office/drawing/2014/main" id="{30C4778C-C06B-439A-9ABE-7C84C49B0ABE}"/>
                    </a:ext>
                  </a:extLst>
                </p:cNvPr>
                <p:cNvSpPr>
                  <a:spLocks noChangeArrowheads="1"/>
                </p:cNvSpPr>
                <p:nvPr/>
              </p:nvSpPr>
              <p:spPr bwMode="auto">
                <a:xfrm>
                  <a:off x="5185" y="3035"/>
                  <a:ext cx="53" cy="28"/>
                </a:xfrm>
                <a:custGeom>
                  <a:avLst/>
                  <a:gdLst>
                    <a:gd name="T0" fmla="*/ 41 w 105"/>
                    <a:gd name="T1" fmla="*/ 1 h 56"/>
                    <a:gd name="T2" fmla="*/ 41 w 105"/>
                    <a:gd name="T3" fmla="*/ 1 h 56"/>
                    <a:gd name="T4" fmla="*/ 32 w 105"/>
                    <a:gd name="T5" fmla="*/ 5 h 56"/>
                    <a:gd name="T6" fmla="*/ 23 w 105"/>
                    <a:gd name="T7" fmla="*/ 10 h 56"/>
                    <a:gd name="T8" fmla="*/ 15 w 105"/>
                    <a:gd name="T9" fmla="*/ 15 h 56"/>
                    <a:gd name="T10" fmla="*/ 5 w 105"/>
                    <a:gd name="T11" fmla="*/ 18 h 56"/>
                    <a:gd name="T12" fmla="*/ 0 w 105"/>
                    <a:gd name="T13" fmla="*/ 20 h 56"/>
                    <a:gd name="T14" fmla="*/ 3 w 105"/>
                    <a:gd name="T15" fmla="*/ 28 h 56"/>
                    <a:gd name="T16" fmla="*/ 8 w 105"/>
                    <a:gd name="T17" fmla="*/ 34 h 56"/>
                    <a:gd name="T18" fmla="*/ 14 w 105"/>
                    <a:gd name="T19" fmla="*/ 41 h 56"/>
                    <a:gd name="T20" fmla="*/ 20 w 105"/>
                    <a:gd name="T21" fmla="*/ 46 h 56"/>
                    <a:gd name="T22" fmla="*/ 26 w 105"/>
                    <a:gd name="T23" fmla="*/ 50 h 56"/>
                    <a:gd name="T24" fmla="*/ 34 w 105"/>
                    <a:gd name="T25" fmla="*/ 53 h 56"/>
                    <a:gd name="T26" fmla="*/ 42 w 105"/>
                    <a:gd name="T27" fmla="*/ 56 h 56"/>
                    <a:gd name="T28" fmla="*/ 51 w 105"/>
                    <a:gd name="T29" fmla="*/ 56 h 56"/>
                    <a:gd name="T30" fmla="*/ 61 w 105"/>
                    <a:gd name="T31" fmla="*/ 56 h 56"/>
                    <a:gd name="T32" fmla="*/ 70 w 105"/>
                    <a:gd name="T33" fmla="*/ 52 h 56"/>
                    <a:gd name="T34" fmla="*/ 79 w 105"/>
                    <a:gd name="T35" fmla="*/ 48 h 56"/>
                    <a:gd name="T36" fmla="*/ 86 w 105"/>
                    <a:gd name="T37" fmla="*/ 43 h 56"/>
                    <a:gd name="T38" fmla="*/ 93 w 105"/>
                    <a:gd name="T39" fmla="*/ 36 h 56"/>
                    <a:gd name="T40" fmla="*/ 98 w 105"/>
                    <a:gd name="T41" fmla="*/ 29 h 56"/>
                    <a:gd name="T42" fmla="*/ 102 w 105"/>
                    <a:gd name="T43" fmla="*/ 20 h 56"/>
                    <a:gd name="T44" fmla="*/ 105 w 105"/>
                    <a:gd name="T45" fmla="*/ 11 h 56"/>
                    <a:gd name="T46" fmla="*/ 82 w 105"/>
                    <a:gd name="T47" fmla="*/ 5 h 56"/>
                    <a:gd name="T48" fmla="*/ 71 w 105"/>
                    <a:gd name="T49" fmla="*/ 2 h 56"/>
                    <a:gd name="T50" fmla="*/ 62 w 105"/>
                    <a:gd name="T51" fmla="*/ 0 h 56"/>
                    <a:gd name="T52" fmla="*/ 51 w 105"/>
                    <a:gd name="T53" fmla="*/ 0 h 56"/>
                    <a:gd name="T54" fmla="*/ 47 w 105"/>
                    <a:gd name="T55" fmla="*/ 0 h 56"/>
                    <a:gd name="T56" fmla="*/ 41 w 105"/>
                    <a:gd name="T5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56">
                      <a:moveTo>
                        <a:pt x="41" y="1"/>
                      </a:moveTo>
                      <a:lnTo>
                        <a:pt x="41" y="1"/>
                      </a:lnTo>
                      <a:lnTo>
                        <a:pt x="32" y="5"/>
                      </a:lnTo>
                      <a:lnTo>
                        <a:pt x="23" y="10"/>
                      </a:lnTo>
                      <a:lnTo>
                        <a:pt x="15" y="15"/>
                      </a:lnTo>
                      <a:lnTo>
                        <a:pt x="5" y="18"/>
                      </a:lnTo>
                      <a:lnTo>
                        <a:pt x="0" y="20"/>
                      </a:lnTo>
                      <a:lnTo>
                        <a:pt x="3" y="28"/>
                      </a:lnTo>
                      <a:lnTo>
                        <a:pt x="8" y="34"/>
                      </a:lnTo>
                      <a:lnTo>
                        <a:pt x="14" y="41"/>
                      </a:lnTo>
                      <a:lnTo>
                        <a:pt x="20" y="46"/>
                      </a:lnTo>
                      <a:lnTo>
                        <a:pt x="26" y="50"/>
                      </a:lnTo>
                      <a:lnTo>
                        <a:pt x="34" y="53"/>
                      </a:lnTo>
                      <a:lnTo>
                        <a:pt x="42" y="56"/>
                      </a:lnTo>
                      <a:lnTo>
                        <a:pt x="51" y="56"/>
                      </a:lnTo>
                      <a:lnTo>
                        <a:pt x="61" y="56"/>
                      </a:lnTo>
                      <a:lnTo>
                        <a:pt x="70" y="52"/>
                      </a:lnTo>
                      <a:lnTo>
                        <a:pt x="79" y="48"/>
                      </a:lnTo>
                      <a:lnTo>
                        <a:pt x="86" y="43"/>
                      </a:lnTo>
                      <a:lnTo>
                        <a:pt x="93" y="36"/>
                      </a:lnTo>
                      <a:lnTo>
                        <a:pt x="98" y="29"/>
                      </a:lnTo>
                      <a:lnTo>
                        <a:pt x="102" y="20"/>
                      </a:lnTo>
                      <a:lnTo>
                        <a:pt x="105" y="11"/>
                      </a:lnTo>
                      <a:lnTo>
                        <a:pt x="82" y="5"/>
                      </a:lnTo>
                      <a:lnTo>
                        <a:pt x="71" y="2"/>
                      </a:lnTo>
                      <a:lnTo>
                        <a:pt x="62" y="0"/>
                      </a:lnTo>
                      <a:lnTo>
                        <a:pt x="51" y="0"/>
                      </a:lnTo>
                      <a:lnTo>
                        <a:pt x="47" y="0"/>
                      </a:lnTo>
                      <a:lnTo>
                        <a:pt x="41" y="1"/>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9" name="Freeform 177">
                  <a:extLst>
                    <a:ext uri="{FF2B5EF4-FFF2-40B4-BE49-F238E27FC236}">
                      <a16:creationId xmlns:a16="http://schemas.microsoft.com/office/drawing/2014/main" id="{1B91B540-130C-494C-BCEC-5A9FAA1B73D8}"/>
                    </a:ext>
                  </a:extLst>
                </p:cNvPr>
                <p:cNvSpPr>
                  <a:spLocks noChangeArrowheads="1"/>
                </p:cNvSpPr>
                <p:nvPr/>
              </p:nvSpPr>
              <p:spPr bwMode="auto">
                <a:xfrm>
                  <a:off x="5198" y="3017"/>
                  <a:ext cx="37" cy="41"/>
                </a:xfrm>
                <a:custGeom>
                  <a:avLst/>
                  <a:gdLst>
                    <a:gd name="T0" fmla="*/ 48 w 74"/>
                    <a:gd name="T1" fmla="*/ 0 h 83"/>
                    <a:gd name="T2" fmla="*/ 48 w 74"/>
                    <a:gd name="T3" fmla="*/ 0 h 83"/>
                    <a:gd name="T4" fmla="*/ 55 w 74"/>
                    <a:gd name="T5" fmla="*/ 7 h 83"/>
                    <a:gd name="T6" fmla="*/ 60 w 74"/>
                    <a:gd name="T7" fmla="*/ 15 h 83"/>
                    <a:gd name="T8" fmla="*/ 63 w 74"/>
                    <a:gd name="T9" fmla="*/ 24 h 83"/>
                    <a:gd name="T10" fmla="*/ 64 w 74"/>
                    <a:gd name="T11" fmla="*/ 34 h 83"/>
                    <a:gd name="T12" fmla="*/ 63 w 74"/>
                    <a:gd name="T13" fmla="*/ 43 h 83"/>
                    <a:gd name="T14" fmla="*/ 61 w 74"/>
                    <a:gd name="T15" fmla="*/ 51 h 83"/>
                    <a:gd name="T16" fmla="*/ 57 w 74"/>
                    <a:gd name="T17" fmla="*/ 58 h 83"/>
                    <a:gd name="T18" fmla="*/ 52 w 74"/>
                    <a:gd name="T19" fmla="*/ 65 h 83"/>
                    <a:gd name="T20" fmla="*/ 44 w 74"/>
                    <a:gd name="T21" fmla="*/ 70 h 83"/>
                    <a:gd name="T22" fmla="*/ 37 w 74"/>
                    <a:gd name="T23" fmla="*/ 74 h 83"/>
                    <a:gd name="T24" fmla="*/ 28 w 74"/>
                    <a:gd name="T25" fmla="*/ 76 h 83"/>
                    <a:gd name="T26" fmla="*/ 20 w 74"/>
                    <a:gd name="T27" fmla="*/ 78 h 83"/>
                    <a:gd name="T28" fmla="*/ 10 w 74"/>
                    <a:gd name="T29" fmla="*/ 76 h 83"/>
                    <a:gd name="T30" fmla="*/ 0 w 74"/>
                    <a:gd name="T31" fmla="*/ 73 h 83"/>
                    <a:gd name="T32" fmla="*/ 7 w 74"/>
                    <a:gd name="T33" fmla="*/ 78 h 83"/>
                    <a:gd name="T34" fmla="*/ 13 w 74"/>
                    <a:gd name="T35" fmla="*/ 81 h 83"/>
                    <a:gd name="T36" fmla="*/ 21 w 74"/>
                    <a:gd name="T37" fmla="*/ 83 h 83"/>
                    <a:gd name="T38" fmla="*/ 29 w 74"/>
                    <a:gd name="T39" fmla="*/ 83 h 83"/>
                    <a:gd name="T40" fmla="*/ 38 w 74"/>
                    <a:gd name="T41" fmla="*/ 82 h 83"/>
                    <a:gd name="T42" fmla="*/ 46 w 74"/>
                    <a:gd name="T43" fmla="*/ 80 h 83"/>
                    <a:gd name="T44" fmla="*/ 54 w 74"/>
                    <a:gd name="T45" fmla="*/ 75 h 83"/>
                    <a:gd name="T46" fmla="*/ 60 w 74"/>
                    <a:gd name="T47" fmla="*/ 70 h 83"/>
                    <a:gd name="T48" fmla="*/ 67 w 74"/>
                    <a:gd name="T49" fmla="*/ 64 h 83"/>
                    <a:gd name="T50" fmla="*/ 70 w 74"/>
                    <a:gd name="T51" fmla="*/ 56 h 83"/>
                    <a:gd name="T52" fmla="*/ 73 w 74"/>
                    <a:gd name="T53" fmla="*/ 49 h 83"/>
                    <a:gd name="T54" fmla="*/ 74 w 74"/>
                    <a:gd name="T55" fmla="*/ 40 h 83"/>
                    <a:gd name="T56" fmla="*/ 73 w 74"/>
                    <a:gd name="T57" fmla="*/ 34 h 83"/>
                    <a:gd name="T58" fmla="*/ 72 w 74"/>
                    <a:gd name="T59" fmla="*/ 27 h 83"/>
                    <a:gd name="T60" fmla="*/ 70 w 74"/>
                    <a:gd name="T61" fmla="*/ 22 h 83"/>
                    <a:gd name="T62" fmla="*/ 67 w 74"/>
                    <a:gd name="T63" fmla="*/ 17 h 83"/>
                    <a:gd name="T64" fmla="*/ 62 w 74"/>
                    <a:gd name="T65" fmla="*/ 11 h 83"/>
                    <a:gd name="T66" fmla="*/ 58 w 74"/>
                    <a:gd name="T67" fmla="*/ 7 h 83"/>
                    <a:gd name="T68" fmla="*/ 54 w 74"/>
                    <a:gd name="T69" fmla="*/ 4 h 83"/>
                    <a:gd name="T70" fmla="*/ 48 w 74"/>
                    <a:gd name="T7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83">
                      <a:moveTo>
                        <a:pt x="48" y="0"/>
                      </a:moveTo>
                      <a:lnTo>
                        <a:pt x="48" y="0"/>
                      </a:lnTo>
                      <a:lnTo>
                        <a:pt x="55" y="7"/>
                      </a:lnTo>
                      <a:lnTo>
                        <a:pt x="60" y="15"/>
                      </a:lnTo>
                      <a:lnTo>
                        <a:pt x="63" y="24"/>
                      </a:lnTo>
                      <a:lnTo>
                        <a:pt x="64" y="34"/>
                      </a:lnTo>
                      <a:lnTo>
                        <a:pt x="63" y="43"/>
                      </a:lnTo>
                      <a:lnTo>
                        <a:pt x="61" y="51"/>
                      </a:lnTo>
                      <a:lnTo>
                        <a:pt x="57" y="58"/>
                      </a:lnTo>
                      <a:lnTo>
                        <a:pt x="52" y="65"/>
                      </a:lnTo>
                      <a:lnTo>
                        <a:pt x="44" y="70"/>
                      </a:lnTo>
                      <a:lnTo>
                        <a:pt x="37" y="74"/>
                      </a:lnTo>
                      <a:lnTo>
                        <a:pt x="28" y="76"/>
                      </a:lnTo>
                      <a:lnTo>
                        <a:pt x="20" y="78"/>
                      </a:lnTo>
                      <a:lnTo>
                        <a:pt x="10" y="76"/>
                      </a:lnTo>
                      <a:lnTo>
                        <a:pt x="0" y="73"/>
                      </a:lnTo>
                      <a:lnTo>
                        <a:pt x="7" y="78"/>
                      </a:lnTo>
                      <a:lnTo>
                        <a:pt x="13" y="81"/>
                      </a:lnTo>
                      <a:lnTo>
                        <a:pt x="21" y="83"/>
                      </a:lnTo>
                      <a:lnTo>
                        <a:pt x="29" y="83"/>
                      </a:lnTo>
                      <a:lnTo>
                        <a:pt x="38" y="82"/>
                      </a:lnTo>
                      <a:lnTo>
                        <a:pt x="46" y="80"/>
                      </a:lnTo>
                      <a:lnTo>
                        <a:pt x="54" y="75"/>
                      </a:lnTo>
                      <a:lnTo>
                        <a:pt x="60" y="70"/>
                      </a:lnTo>
                      <a:lnTo>
                        <a:pt x="67" y="64"/>
                      </a:lnTo>
                      <a:lnTo>
                        <a:pt x="70" y="56"/>
                      </a:lnTo>
                      <a:lnTo>
                        <a:pt x="73" y="49"/>
                      </a:lnTo>
                      <a:lnTo>
                        <a:pt x="74" y="40"/>
                      </a:lnTo>
                      <a:lnTo>
                        <a:pt x="73" y="34"/>
                      </a:lnTo>
                      <a:lnTo>
                        <a:pt x="72" y="27"/>
                      </a:lnTo>
                      <a:lnTo>
                        <a:pt x="70" y="22"/>
                      </a:lnTo>
                      <a:lnTo>
                        <a:pt x="67" y="17"/>
                      </a:lnTo>
                      <a:lnTo>
                        <a:pt x="62" y="11"/>
                      </a:lnTo>
                      <a:lnTo>
                        <a:pt x="58" y="7"/>
                      </a:lnTo>
                      <a:lnTo>
                        <a:pt x="54" y="4"/>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0" name="Freeform 178">
                  <a:extLst>
                    <a:ext uri="{FF2B5EF4-FFF2-40B4-BE49-F238E27FC236}">
                      <a16:creationId xmlns:a16="http://schemas.microsoft.com/office/drawing/2014/main" id="{99EAC38D-45FD-45E8-98E0-949FBB2DD6EA}"/>
                    </a:ext>
                  </a:extLst>
                </p:cNvPr>
                <p:cNvSpPr>
                  <a:spLocks noChangeArrowheads="1"/>
                </p:cNvSpPr>
                <p:nvPr/>
              </p:nvSpPr>
              <p:spPr bwMode="auto">
                <a:xfrm>
                  <a:off x="5222" y="3017"/>
                  <a:ext cx="13" cy="23"/>
                </a:xfrm>
                <a:custGeom>
                  <a:avLst/>
                  <a:gdLst>
                    <a:gd name="T0" fmla="*/ 16 w 26"/>
                    <a:gd name="T1" fmla="*/ 34 h 48"/>
                    <a:gd name="T2" fmla="*/ 16 w 26"/>
                    <a:gd name="T3" fmla="*/ 34 h 48"/>
                    <a:gd name="T4" fmla="*/ 16 w 26"/>
                    <a:gd name="T5" fmla="*/ 39 h 48"/>
                    <a:gd name="T6" fmla="*/ 15 w 26"/>
                    <a:gd name="T7" fmla="*/ 44 h 48"/>
                    <a:gd name="T8" fmla="*/ 25 w 26"/>
                    <a:gd name="T9" fmla="*/ 48 h 48"/>
                    <a:gd name="T10" fmla="*/ 26 w 26"/>
                    <a:gd name="T11" fmla="*/ 40 h 48"/>
                    <a:gd name="T12" fmla="*/ 25 w 26"/>
                    <a:gd name="T13" fmla="*/ 34 h 48"/>
                    <a:gd name="T14" fmla="*/ 24 w 26"/>
                    <a:gd name="T15" fmla="*/ 27 h 48"/>
                    <a:gd name="T16" fmla="*/ 22 w 26"/>
                    <a:gd name="T17" fmla="*/ 22 h 48"/>
                    <a:gd name="T18" fmla="*/ 19 w 26"/>
                    <a:gd name="T19" fmla="*/ 17 h 48"/>
                    <a:gd name="T20" fmla="*/ 14 w 26"/>
                    <a:gd name="T21" fmla="*/ 11 h 48"/>
                    <a:gd name="T22" fmla="*/ 10 w 26"/>
                    <a:gd name="T23" fmla="*/ 7 h 48"/>
                    <a:gd name="T24" fmla="*/ 6 w 26"/>
                    <a:gd name="T25" fmla="*/ 4 h 48"/>
                    <a:gd name="T26" fmla="*/ 0 w 26"/>
                    <a:gd name="T27" fmla="*/ 0 h 48"/>
                    <a:gd name="T28" fmla="*/ 7 w 26"/>
                    <a:gd name="T29" fmla="*/ 7 h 48"/>
                    <a:gd name="T30" fmla="*/ 12 w 26"/>
                    <a:gd name="T31" fmla="*/ 15 h 48"/>
                    <a:gd name="T32" fmla="*/ 15 w 26"/>
                    <a:gd name="T33" fmla="*/ 24 h 48"/>
                    <a:gd name="T34" fmla="*/ 16 w 26"/>
                    <a:gd name="T35"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8">
                      <a:moveTo>
                        <a:pt x="16" y="34"/>
                      </a:moveTo>
                      <a:lnTo>
                        <a:pt x="16" y="34"/>
                      </a:lnTo>
                      <a:lnTo>
                        <a:pt x="16" y="39"/>
                      </a:lnTo>
                      <a:lnTo>
                        <a:pt x="15" y="44"/>
                      </a:lnTo>
                      <a:lnTo>
                        <a:pt x="25" y="48"/>
                      </a:lnTo>
                      <a:lnTo>
                        <a:pt x="26" y="40"/>
                      </a:lnTo>
                      <a:lnTo>
                        <a:pt x="25" y="34"/>
                      </a:lnTo>
                      <a:lnTo>
                        <a:pt x="24" y="27"/>
                      </a:lnTo>
                      <a:lnTo>
                        <a:pt x="22" y="22"/>
                      </a:lnTo>
                      <a:lnTo>
                        <a:pt x="19" y="17"/>
                      </a:lnTo>
                      <a:lnTo>
                        <a:pt x="14" y="11"/>
                      </a:lnTo>
                      <a:lnTo>
                        <a:pt x="10" y="7"/>
                      </a:lnTo>
                      <a:lnTo>
                        <a:pt x="6" y="4"/>
                      </a:lnTo>
                      <a:lnTo>
                        <a:pt x="0" y="0"/>
                      </a:lnTo>
                      <a:lnTo>
                        <a:pt x="7" y="7"/>
                      </a:lnTo>
                      <a:lnTo>
                        <a:pt x="12" y="15"/>
                      </a:lnTo>
                      <a:lnTo>
                        <a:pt x="15" y="24"/>
                      </a:lnTo>
                      <a:lnTo>
                        <a:pt x="16" y="34"/>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1" name="Freeform 179">
                  <a:extLst>
                    <a:ext uri="{FF2B5EF4-FFF2-40B4-BE49-F238E27FC236}">
                      <a16:creationId xmlns:a16="http://schemas.microsoft.com/office/drawing/2014/main" id="{8BC89D0C-8B59-4E3E-B963-5FF8008DDC44}"/>
                    </a:ext>
                  </a:extLst>
                </p:cNvPr>
                <p:cNvSpPr>
                  <a:spLocks noChangeArrowheads="1"/>
                </p:cNvSpPr>
                <p:nvPr/>
              </p:nvSpPr>
              <p:spPr bwMode="auto">
                <a:xfrm>
                  <a:off x="5197" y="3017"/>
                  <a:ext cx="7" cy="8"/>
                </a:xfrm>
                <a:custGeom>
                  <a:avLst/>
                  <a:gdLst>
                    <a:gd name="T0" fmla="*/ 15 w 15"/>
                    <a:gd name="T1" fmla="*/ 7 h 15"/>
                    <a:gd name="T2" fmla="*/ 15 w 15"/>
                    <a:gd name="T3" fmla="*/ 7 h 15"/>
                    <a:gd name="T4" fmla="*/ 15 w 15"/>
                    <a:gd name="T5" fmla="*/ 10 h 15"/>
                    <a:gd name="T6" fmla="*/ 13 w 15"/>
                    <a:gd name="T7" fmla="*/ 12 h 15"/>
                    <a:gd name="T8" fmla="*/ 11 w 15"/>
                    <a:gd name="T9" fmla="*/ 13 h 15"/>
                    <a:gd name="T10" fmla="*/ 8 w 15"/>
                    <a:gd name="T11" fmla="*/ 15 h 15"/>
                    <a:gd name="T12" fmla="*/ 5 w 15"/>
                    <a:gd name="T13" fmla="*/ 13 h 15"/>
                    <a:gd name="T14" fmla="*/ 2 w 15"/>
                    <a:gd name="T15" fmla="*/ 12 h 15"/>
                    <a:gd name="T16" fmla="*/ 1 w 15"/>
                    <a:gd name="T17" fmla="*/ 10 h 15"/>
                    <a:gd name="T18" fmla="*/ 0 w 15"/>
                    <a:gd name="T19" fmla="*/ 7 h 15"/>
                    <a:gd name="T20" fmla="*/ 1 w 15"/>
                    <a:gd name="T21" fmla="*/ 4 h 15"/>
                    <a:gd name="T22" fmla="*/ 2 w 15"/>
                    <a:gd name="T23" fmla="*/ 2 h 15"/>
                    <a:gd name="T24" fmla="*/ 5 w 15"/>
                    <a:gd name="T25" fmla="*/ 1 h 15"/>
                    <a:gd name="T26" fmla="*/ 8 w 15"/>
                    <a:gd name="T27" fmla="*/ 0 h 15"/>
                    <a:gd name="T28" fmla="*/ 11 w 15"/>
                    <a:gd name="T29" fmla="*/ 1 h 15"/>
                    <a:gd name="T30" fmla="*/ 13 w 15"/>
                    <a:gd name="T31" fmla="*/ 2 h 15"/>
                    <a:gd name="T32" fmla="*/ 15 w 15"/>
                    <a:gd name="T33" fmla="*/ 4 h 15"/>
                    <a:gd name="T34" fmla="*/ 15 w 15"/>
                    <a:gd name="T3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15" y="7"/>
                      </a:moveTo>
                      <a:lnTo>
                        <a:pt x="15" y="7"/>
                      </a:lnTo>
                      <a:lnTo>
                        <a:pt x="15" y="10"/>
                      </a:lnTo>
                      <a:lnTo>
                        <a:pt x="13" y="12"/>
                      </a:lnTo>
                      <a:lnTo>
                        <a:pt x="11" y="13"/>
                      </a:lnTo>
                      <a:lnTo>
                        <a:pt x="8" y="15"/>
                      </a:lnTo>
                      <a:lnTo>
                        <a:pt x="5" y="13"/>
                      </a:lnTo>
                      <a:lnTo>
                        <a:pt x="2" y="12"/>
                      </a:lnTo>
                      <a:lnTo>
                        <a:pt x="1" y="10"/>
                      </a:lnTo>
                      <a:lnTo>
                        <a:pt x="0" y="7"/>
                      </a:lnTo>
                      <a:lnTo>
                        <a:pt x="1" y="4"/>
                      </a:lnTo>
                      <a:lnTo>
                        <a:pt x="2" y="2"/>
                      </a:lnTo>
                      <a:lnTo>
                        <a:pt x="5" y="1"/>
                      </a:lnTo>
                      <a:lnTo>
                        <a:pt x="8" y="0"/>
                      </a:lnTo>
                      <a:lnTo>
                        <a:pt x="11" y="1"/>
                      </a:lnTo>
                      <a:lnTo>
                        <a:pt x="13" y="2"/>
                      </a:lnTo>
                      <a:lnTo>
                        <a:pt x="15" y="4"/>
                      </a:lnTo>
                      <a:lnTo>
                        <a:pt x="1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 name="Freeform 180">
                  <a:extLst>
                    <a:ext uri="{FF2B5EF4-FFF2-40B4-BE49-F238E27FC236}">
                      <a16:creationId xmlns:a16="http://schemas.microsoft.com/office/drawing/2014/main" id="{DD753587-2C31-4A95-9F81-7FAF692F6C0C}"/>
                    </a:ext>
                  </a:extLst>
                </p:cNvPr>
                <p:cNvSpPr>
                  <a:spLocks noChangeArrowheads="1"/>
                </p:cNvSpPr>
                <p:nvPr/>
              </p:nvSpPr>
              <p:spPr bwMode="auto">
                <a:xfrm>
                  <a:off x="5192" y="3026"/>
                  <a:ext cx="3" cy="4"/>
                </a:xfrm>
                <a:custGeom>
                  <a:avLst/>
                  <a:gdLst>
                    <a:gd name="T0" fmla="*/ 6 w 6"/>
                    <a:gd name="T1" fmla="*/ 3 h 7"/>
                    <a:gd name="T2" fmla="*/ 6 w 6"/>
                    <a:gd name="T3" fmla="*/ 3 h 7"/>
                    <a:gd name="T4" fmla="*/ 5 w 6"/>
                    <a:gd name="T5" fmla="*/ 6 h 7"/>
                    <a:gd name="T6" fmla="*/ 3 w 6"/>
                    <a:gd name="T7" fmla="*/ 7 h 7"/>
                    <a:gd name="T8" fmla="*/ 1 w 6"/>
                    <a:gd name="T9" fmla="*/ 6 h 7"/>
                    <a:gd name="T10" fmla="*/ 0 w 6"/>
                    <a:gd name="T11" fmla="*/ 3 h 7"/>
                    <a:gd name="T12" fmla="*/ 1 w 6"/>
                    <a:gd name="T13" fmla="*/ 1 h 7"/>
                    <a:gd name="T14" fmla="*/ 3 w 6"/>
                    <a:gd name="T15" fmla="*/ 0 h 7"/>
                    <a:gd name="T16" fmla="*/ 5 w 6"/>
                    <a:gd name="T17" fmla="*/ 1 h 7"/>
                    <a:gd name="T18" fmla="*/ 6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lnTo>
                        <a:pt x="6" y="3"/>
                      </a:lnTo>
                      <a:lnTo>
                        <a:pt x="5" y="6"/>
                      </a:lnTo>
                      <a:lnTo>
                        <a:pt x="3" y="7"/>
                      </a:lnTo>
                      <a:lnTo>
                        <a:pt x="1" y="6"/>
                      </a:lnTo>
                      <a:lnTo>
                        <a:pt x="0" y="3"/>
                      </a:lnTo>
                      <a:lnTo>
                        <a:pt x="1" y="1"/>
                      </a:lnTo>
                      <a:lnTo>
                        <a:pt x="3" y="0"/>
                      </a:lnTo>
                      <a:lnTo>
                        <a:pt x="5" y="1"/>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13" name="Text Box 181">
                <a:extLst>
                  <a:ext uri="{FF2B5EF4-FFF2-40B4-BE49-F238E27FC236}">
                    <a16:creationId xmlns:a16="http://schemas.microsoft.com/office/drawing/2014/main" id="{487E51CE-6AE4-45D7-8256-73C78986FFD4}"/>
                  </a:ext>
                </a:extLst>
              </p:cNvPr>
              <p:cNvSpPr txBox="1">
                <a:spLocks noChangeArrowheads="1"/>
              </p:cNvSpPr>
              <p:nvPr/>
            </p:nvSpPr>
            <p:spPr bwMode="auto">
              <a:xfrm>
                <a:off x="1590675" y="4291013"/>
                <a:ext cx="15303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400" b="1"/>
                  <a:t>计算能力</a:t>
                </a:r>
              </a:p>
            </p:txBody>
          </p:sp>
        </p:grpSp>
      </p:grpSp>
      <p:pic>
        <p:nvPicPr>
          <p:cNvPr id="114" name="Picture 29">
            <a:extLst>
              <a:ext uri="{FF2B5EF4-FFF2-40B4-BE49-F238E27FC236}">
                <a16:creationId xmlns:a16="http://schemas.microsoft.com/office/drawing/2014/main" id="{BDD61DF6-ED0B-4AE6-9C78-DECE3FB9E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5181600"/>
            <a:ext cx="12239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 name="Group 69">
            <a:extLst>
              <a:ext uri="{FF2B5EF4-FFF2-40B4-BE49-F238E27FC236}">
                <a16:creationId xmlns:a16="http://schemas.microsoft.com/office/drawing/2014/main" id="{E3F4F6CF-B790-4785-9A10-3EF09F6BFF97}"/>
              </a:ext>
            </a:extLst>
          </p:cNvPr>
          <p:cNvGrpSpPr>
            <a:grpSpLocks/>
          </p:cNvGrpSpPr>
          <p:nvPr/>
        </p:nvGrpSpPr>
        <p:grpSpPr bwMode="auto">
          <a:xfrm rot="-5400000">
            <a:off x="6494462" y="1658938"/>
            <a:ext cx="803275" cy="1295400"/>
            <a:chOff x="1156" y="2648"/>
            <a:chExt cx="774" cy="1508"/>
          </a:xfrm>
        </p:grpSpPr>
        <p:pic>
          <p:nvPicPr>
            <p:cNvPr id="116" name="Picture 70" descr="p28">
              <a:extLst>
                <a:ext uri="{FF2B5EF4-FFF2-40B4-BE49-F238E27FC236}">
                  <a16:creationId xmlns:a16="http://schemas.microsoft.com/office/drawing/2014/main" id="{B305FE6D-6435-4C93-8658-949A93ACF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 y="2648"/>
              <a:ext cx="774" cy="1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71" descr="04 my tags">
              <a:extLst>
                <a:ext uri="{FF2B5EF4-FFF2-40B4-BE49-F238E27FC236}">
                  <a16:creationId xmlns:a16="http://schemas.microsoft.com/office/drawing/2014/main" id="{7A628108-E450-4F6D-BBED-AC721D798F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 y="2795"/>
              <a:ext cx="590"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8" name="Picture 73">
            <a:extLst>
              <a:ext uri="{FF2B5EF4-FFF2-40B4-BE49-F238E27FC236}">
                <a16:creationId xmlns:a16="http://schemas.microsoft.com/office/drawing/2014/main" id="{75ABDDC9-B5BB-48DF-A96B-204C882471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971800"/>
            <a:ext cx="12239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75">
            <a:extLst>
              <a:ext uri="{FF2B5EF4-FFF2-40B4-BE49-F238E27FC236}">
                <a16:creationId xmlns:a16="http://schemas.microsoft.com/office/drawing/2014/main" id="{87A97B1C-7291-4BF5-8786-8766AA35CB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4038600"/>
            <a:ext cx="1081088"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 name="Group 65">
            <a:extLst>
              <a:ext uri="{FF2B5EF4-FFF2-40B4-BE49-F238E27FC236}">
                <a16:creationId xmlns:a16="http://schemas.microsoft.com/office/drawing/2014/main" id="{15561C49-EABB-4492-AD7D-1895895E9CB0}"/>
              </a:ext>
            </a:extLst>
          </p:cNvPr>
          <p:cNvGrpSpPr>
            <a:grpSpLocks/>
          </p:cNvGrpSpPr>
          <p:nvPr/>
        </p:nvGrpSpPr>
        <p:grpSpPr bwMode="auto">
          <a:xfrm>
            <a:off x="5791200" y="3200400"/>
            <a:ext cx="998538" cy="1635125"/>
            <a:chOff x="113" y="1011"/>
            <a:chExt cx="1078" cy="1943"/>
          </a:xfrm>
        </p:grpSpPr>
        <p:pic>
          <p:nvPicPr>
            <p:cNvPr id="121" name="Picture 31" descr="ID">
              <a:extLst>
                <a:ext uri="{FF2B5EF4-FFF2-40B4-BE49-F238E27FC236}">
                  <a16:creationId xmlns:a16="http://schemas.microsoft.com/office/drawing/2014/main" id="{4CB7D9D8-12E7-483C-996A-1B63BAD042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 y="1011"/>
              <a:ext cx="1078" cy="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6">
              <a:extLst>
                <a:ext uri="{FF2B5EF4-FFF2-40B4-BE49-F238E27FC236}">
                  <a16:creationId xmlns:a16="http://schemas.microsoft.com/office/drawing/2014/main" id="{7977F3C4-CCC5-4265-B0D7-ECBD8DCFDB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 y="1185"/>
              <a:ext cx="939"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 name="AutoShape 112">
            <a:extLst>
              <a:ext uri="{FF2B5EF4-FFF2-40B4-BE49-F238E27FC236}">
                <a16:creationId xmlns:a16="http://schemas.microsoft.com/office/drawing/2014/main" id="{90E10EC7-1FF2-4567-A12F-A618778719C9}"/>
              </a:ext>
            </a:extLst>
          </p:cNvPr>
          <p:cNvSpPr>
            <a:spLocks noChangeArrowheads="1"/>
          </p:cNvSpPr>
          <p:nvPr/>
        </p:nvSpPr>
        <p:spPr bwMode="auto">
          <a:xfrm>
            <a:off x="4267200" y="2286000"/>
            <a:ext cx="1676400" cy="3276600"/>
          </a:xfrm>
          <a:prstGeom prst="moon">
            <a:avLst>
              <a:gd name="adj" fmla="val 50000"/>
            </a:avLst>
          </a:prstGeom>
          <a:solidFill>
            <a:schemeClr val="accent1"/>
          </a:solidFill>
          <a:ln w="9525">
            <a:solidFill>
              <a:schemeClr val="accent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a:p>
        </p:txBody>
      </p:sp>
      <p:pic>
        <p:nvPicPr>
          <p:cNvPr id="124" name="Picture 115">
            <a:extLst>
              <a:ext uri="{FF2B5EF4-FFF2-40B4-BE49-F238E27FC236}">
                <a16:creationId xmlns:a16="http://schemas.microsoft.com/office/drawing/2014/main" id="{4CB94254-9A42-45BB-A566-1FEA45AF94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791" y="2932839"/>
            <a:ext cx="5073816"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Rectangle 3">
            <a:extLst>
              <a:ext uri="{FF2B5EF4-FFF2-40B4-BE49-F238E27FC236}">
                <a16:creationId xmlns:a16="http://schemas.microsoft.com/office/drawing/2014/main" id="{86CEFF02-1F5F-4011-A4A8-A79BC07B11E0}"/>
              </a:ext>
            </a:extLst>
          </p:cNvPr>
          <p:cNvSpPr txBox="1">
            <a:spLocks noChangeArrowheads="1"/>
          </p:cNvSpPr>
          <p:nvPr/>
        </p:nvSpPr>
        <p:spPr>
          <a:xfrm>
            <a:off x="394706" y="6134961"/>
            <a:ext cx="8435975" cy="59256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zh-CN" altLang="en-US" dirty="0">
                <a:effectLst>
                  <a:outerShdw blurRad="38100" dist="38100" dir="2700000" algn="tl">
                    <a:srgbClr val="C0C0C0"/>
                  </a:outerShdw>
                </a:effectLst>
                <a:latin typeface="+mn-ea"/>
              </a:rPr>
              <a:t>特点：按需自服务、普适网络访问、资源池、快速弹性</a:t>
            </a:r>
            <a:endParaRPr lang="en-US" altLang="zh-CN" dirty="0">
              <a:effectLst>
                <a:outerShdw blurRad="38100" dist="38100" dir="2700000" algn="tl">
                  <a:srgbClr val="C0C0C0"/>
                </a:outerShdw>
              </a:effectLst>
              <a:latin typeface="+mn-ea"/>
            </a:endParaRPr>
          </a:p>
        </p:txBody>
      </p:sp>
    </p:spTree>
    <p:extLst>
      <p:ext uri="{BB962C8B-B14F-4D97-AF65-F5344CB8AC3E}">
        <p14:creationId xmlns:p14="http://schemas.microsoft.com/office/powerpoint/2010/main" val="384704509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up)">
                                      <p:cBhvr>
                                        <p:cTn id="7" dur="500"/>
                                        <p:tgtEl>
                                          <p:spTgt spid="1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left)">
                                      <p:cBhvr>
                                        <p:cTn id="17" dur="500"/>
                                        <p:tgtEl>
                                          <p:spTgt spid="123"/>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1+#ppt_w/2"/>
                                          </p:val>
                                        </p:tav>
                                        <p:tav tm="100000">
                                          <p:val>
                                            <p:strVal val="#ppt_x"/>
                                          </p:val>
                                        </p:tav>
                                      </p:tavLst>
                                    </p:anim>
                                    <p:anim calcmode="lin" valueType="num">
                                      <p:cBhvr additive="base">
                                        <p:cTn id="22" dur="500" fill="hold"/>
                                        <p:tgtEl>
                                          <p:spTgt spid="11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20"/>
                                        </p:tgtEl>
                                        <p:attrNameLst>
                                          <p:attrName>style.visibility</p:attrName>
                                        </p:attrNameLst>
                                      </p:cBhvr>
                                      <p:to>
                                        <p:strVal val="visible"/>
                                      </p:to>
                                    </p:set>
                                    <p:anim calcmode="lin" valueType="num">
                                      <p:cBhvr additive="base">
                                        <p:cTn id="26" dur="500" fill="hold"/>
                                        <p:tgtEl>
                                          <p:spTgt spid="120"/>
                                        </p:tgtEl>
                                        <p:attrNameLst>
                                          <p:attrName>ppt_x</p:attrName>
                                        </p:attrNameLst>
                                      </p:cBhvr>
                                      <p:tavLst>
                                        <p:tav tm="0">
                                          <p:val>
                                            <p:strVal val="1+#ppt_w/2"/>
                                          </p:val>
                                        </p:tav>
                                        <p:tav tm="100000">
                                          <p:val>
                                            <p:strVal val="#ppt_x"/>
                                          </p:val>
                                        </p:tav>
                                      </p:tavLst>
                                    </p:anim>
                                    <p:anim calcmode="lin" valueType="num">
                                      <p:cBhvr additive="base">
                                        <p:cTn id="27" dur="500" fill="hold"/>
                                        <p:tgtEl>
                                          <p:spTgt spid="120"/>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1+#ppt_w/2"/>
                                          </p:val>
                                        </p:tav>
                                        <p:tav tm="100000">
                                          <p:val>
                                            <p:strVal val="#ppt_x"/>
                                          </p:val>
                                        </p:tav>
                                      </p:tavLst>
                                    </p:anim>
                                    <p:anim calcmode="lin" valueType="num">
                                      <p:cBhvr additive="base">
                                        <p:cTn id="32" dur="500" fill="hold"/>
                                        <p:tgtEl>
                                          <p:spTgt spid="11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119"/>
                                        </p:tgtEl>
                                        <p:attrNameLst>
                                          <p:attrName>style.visibility</p:attrName>
                                        </p:attrNameLst>
                                      </p:cBhvr>
                                      <p:to>
                                        <p:strVal val="visible"/>
                                      </p:to>
                                    </p:set>
                                    <p:anim calcmode="lin" valueType="num">
                                      <p:cBhvr additive="base">
                                        <p:cTn id="36" dur="500" fill="hold"/>
                                        <p:tgtEl>
                                          <p:spTgt spid="119"/>
                                        </p:tgtEl>
                                        <p:attrNameLst>
                                          <p:attrName>ppt_x</p:attrName>
                                        </p:attrNameLst>
                                      </p:cBhvr>
                                      <p:tavLst>
                                        <p:tav tm="0">
                                          <p:val>
                                            <p:strVal val="1+#ppt_w/2"/>
                                          </p:val>
                                        </p:tav>
                                        <p:tav tm="100000">
                                          <p:val>
                                            <p:strVal val="#ppt_x"/>
                                          </p:val>
                                        </p:tav>
                                      </p:tavLst>
                                    </p:anim>
                                    <p:anim calcmode="lin" valueType="num">
                                      <p:cBhvr additive="base">
                                        <p:cTn id="37" dur="500" fill="hold"/>
                                        <p:tgtEl>
                                          <p:spTgt spid="119"/>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additive="base">
                                        <p:cTn id="41" dur="500" fill="hold"/>
                                        <p:tgtEl>
                                          <p:spTgt spid="118"/>
                                        </p:tgtEl>
                                        <p:attrNameLst>
                                          <p:attrName>ppt_x</p:attrName>
                                        </p:attrNameLst>
                                      </p:cBhvr>
                                      <p:tavLst>
                                        <p:tav tm="0">
                                          <p:val>
                                            <p:strVal val="1+#ppt_w/2"/>
                                          </p:val>
                                        </p:tav>
                                        <p:tav tm="100000">
                                          <p:val>
                                            <p:strVal val="#ppt_x"/>
                                          </p:val>
                                        </p:tav>
                                      </p:tavLst>
                                    </p:anim>
                                    <p:anim calcmode="lin" valueType="num">
                                      <p:cBhvr additive="base">
                                        <p:cTn id="42" dur="5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xEl>
                                              <p:pRg st="1" end="1"/>
                                            </p:txEl>
                                          </p:spTgt>
                                        </p:tgtEl>
                                        <p:attrNameLst>
                                          <p:attrName>style.visibility</p:attrName>
                                        </p:attrNameLst>
                                      </p:cBhvr>
                                      <p:to>
                                        <p:strVal val="visible"/>
                                      </p:to>
                                    </p:set>
                                    <p:animEffect transition="in" filter="wipe(up)">
                                      <p:cBhvr>
                                        <p:cTn id="47" dur="500"/>
                                        <p:tgtEl>
                                          <p:spTgt spid="14">
                                            <p:txEl>
                                              <p:pRg st="1" end="1"/>
                                            </p:txEl>
                                          </p:spTgt>
                                        </p:tgtEl>
                                      </p:cBhvr>
                                    </p:animEffect>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124"/>
                                        </p:tgtEl>
                                        <p:attrNameLst>
                                          <p:attrName>style.visibility</p:attrName>
                                        </p:attrNameLst>
                                      </p:cBhvr>
                                      <p:to>
                                        <p:strVal val="visible"/>
                                      </p:to>
                                    </p:set>
                                    <p:animEffect transition="in" filter="fade">
                                      <p:cBhvr>
                                        <p:cTn id="51" dur="500"/>
                                        <p:tgtEl>
                                          <p:spTgt spid="124"/>
                                        </p:tgtEl>
                                      </p:cBhvr>
                                    </p:animEffect>
                                    <p:anim calcmode="lin" valueType="num">
                                      <p:cBhvr>
                                        <p:cTn id="52" dur="500" fill="hold"/>
                                        <p:tgtEl>
                                          <p:spTgt spid="124"/>
                                        </p:tgtEl>
                                        <p:attrNameLst>
                                          <p:attrName>ppt_x</p:attrName>
                                        </p:attrNameLst>
                                      </p:cBhvr>
                                      <p:tavLst>
                                        <p:tav tm="0">
                                          <p:val>
                                            <p:strVal val="#ppt_x"/>
                                          </p:val>
                                        </p:tav>
                                        <p:tav tm="100000">
                                          <p:val>
                                            <p:strVal val="#ppt_x"/>
                                          </p:val>
                                        </p:tav>
                                      </p:tavLst>
                                    </p:anim>
                                    <p:anim calcmode="lin" valueType="num">
                                      <p:cBhvr>
                                        <p:cTn id="5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25">
                                            <p:txEl>
                                              <p:pRg st="0" end="0"/>
                                            </p:txEl>
                                          </p:spTgt>
                                        </p:tgtEl>
                                        <p:attrNameLst>
                                          <p:attrName>style.visibility</p:attrName>
                                        </p:attrNameLst>
                                      </p:cBhvr>
                                      <p:to>
                                        <p:strVal val="visible"/>
                                      </p:to>
                                    </p:set>
                                    <p:animEffect transition="in" filter="wipe(up)">
                                      <p:cBhvr>
                                        <p:cTn id="58"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23" grpId="0" animBg="1"/>
      <p:bldP spid="12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Bluetooth</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pic>
        <p:nvPicPr>
          <p:cNvPr id="4" name="内容占位符 7" descr="蓝牙.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614" y="5657427"/>
            <a:ext cx="1513540" cy="832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圆角矩形 4"/>
          <p:cNvSpPr/>
          <p:nvPr/>
        </p:nvSpPr>
        <p:spPr>
          <a:xfrm>
            <a:off x="450954" y="2077739"/>
            <a:ext cx="7874794" cy="3428524"/>
          </a:xfrm>
          <a:prstGeom prst="round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599068" y="2151297"/>
            <a:ext cx="7726680" cy="2925673"/>
          </a:xfrm>
          <a:prstGeom prst="rect">
            <a:avLst/>
          </a:prstGeom>
          <a:noFill/>
        </p:spPr>
        <p:txBody>
          <a:bodyPr wrap="square" rtlCol="0">
            <a:spAutoFit/>
          </a:bodyPr>
          <a:lstStyle/>
          <a:p>
            <a:pPr indent="625475" algn="l">
              <a:lnSpc>
                <a:spcPct val="130000"/>
              </a:lnSpc>
            </a:pPr>
            <a:r>
              <a:rPr lang="zh-CN" altLang="en-US" sz="2400" dirty="0">
                <a:latin typeface="Arial" pitchFamily="34" charset="0"/>
                <a:ea typeface="微软雅黑" pitchFamily="34" charset="-122"/>
                <a:sym typeface="+mn-ea"/>
              </a:rPr>
              <a:t>蓝牙（</a:t>
            </a:r>
            <a:r>
              <a:rPr lang="en-US" altLang="zh-CN" sz="2400" dirty="0">
                <a:latin typeface="Arial" pitchFamily="34" charset="0"/>
                <a:ea typeface="微软雅黑" pitchFamily="34" charset="-122"/>
                <a:sym typeface="+mn-ea"/>
              </a:rPr>
              <a:t>Bluetooth</a:t>
            </a:r>
            <a:r>
              <a:rPr lang="zh-CN" altLang="en-US" sz="2400" dirty="0">
                <a:latin typeface="Arial" pitchFamily="34" charset="0"/>
                <a:ea typeface="微软雅黑" pitchFamily="34" charset="-122"/>
                <a:sym typeface="+mn-ea"/>
              </a:rPr>
              <a:t>）是</a:t>
            </a:r>
            <a:r>
              <a:rPr lang="zh-CN" altLang="en-US" sz="2400" dirty="0">
                <a:solidFill>
                  <a:srgbClr val="FF0000"/>
                </a:solidFill>
                <a:latin typeface="Arial" pitchFamily="34" charset="0"/>
                <a:ea typeface="微软雅黑" pitchFamily="34" charset="-122"/>
                <a:sym typeface="+mn-ea"/>
              </a:rPr>
              <a:t>爱立信</a:t>
            </a:r>
            <a:r>
              <a:rPr lang="zh-CN" altLang="en-US" sz="2400" dirty="0">
                <a:latin typeface="Arial" pitchFamily="34" charset="0"/>
                <a:ea typeface="微软雅黑" pitchFamily="34" charset="-122"/>
                <a:sym typeface="+mn-ea"/>
              </a:rPr>
              <a:t>公司在</a:t>
            </a:r>
            <a:r>
              <a:rPr lang="en-US" altLang="zh-CN" sz="2400" dirty="0">
                <a:solidFill>
                  <a:srgbClr val="FF0000"/>
                </a:solidFill>
                <a:latin typeface="Arial" pitchFamily="34" charset="0"/>
                <a:ea typeface="微软雅黑" pitchFamily="34" charset="-122"/>
                <a:sym typeface="+mn-ea"/>
              </a:rPr>
              <a:t>1994</a:t>
            </a:r>
            <a:r>
              <a:rPr lang="zh-CN" altLang="en-US" sz="2400" dirty="0">
                <a:latin typeface="Arial" pitchFamily="34" charset="0"/>
                <a:ea typeface="微软雅黑" pitchFamily="34" charset="-122"/>
                <a:sym typeface="+mn-ea"/>
              </a:rPr>
              <a:t>年开始研究的一种能使</a:t>
            </a:r>
            <a:r>
              <a:rPr lang="zh-CN" altLang="en-US" sz="2400" dirty="0">
                <a:solidFill>
                  <a:srgbClr val="FF0000"/>
                </a:solidFill>
                <a:latin typeface="Arial" pitchFamily="34" charset="0"/>
                <a:ea typeface="微软雅黑" pitchFamily="34" charset="-122"/>
                <a:sym typeface="+mn-ea"/>
              </a:rPr>
              <a:t>手机</a:t>
            </a:r>
            <a:r>
              <a:rPr lang="zh-CN" altLang="en-US" sz="2400" dirty="0">
                <a:latin typeface="Arial" pitchFamily="34" charset="0"/>
                <a:ea typeface="微软雅黑" pitchFamily="34" charset="-122"/>
                <a:sym typeface="+mn-ea"/>
              </a:rPr>
              <a:t>与其</a:t>
            </a:r>
            <a:r>
              <a:rPr lang="zh-CN" altLang="en-US" sz="2400" dirty="0">
                <a:solidFill>
                  <a:srgbClr val="FF0000"/>
                </a:solidFill>
                <a:latin typeface="Arial" pitchFamily="34" charset="0"/>
                <a:ea typeface="微软雅黑" pitchFamily="34" charset="-122"/>
                <a:sym typeface="+mn-ea"/>
              </a:rPr>
              <a:t>附件</a:t>
            </a:r>
            <a:r>
              <a:rPr lang="zh-CN" altLang="en-US" sz="2400" dirty="0">
                <a:latin typeface="Arial" pitchFamily="34" charset="0"/>
                <a:ea typeface="微软雅黑" pitchFamily="34" charset="-122"/>
                <a:sym typeface="+mn-ea"/>
              </a:rPr>
              <a:t>（如耳机）之间互相通信的无线模块。</a:t>
            </a:r>
            <a:endParaRPr lang="en-US" altLang="zh-CN" sz="2400" dirty="0">
              <a:latin typeface="Arial" pitchFamily="34" charset="0"/>
              <a:ea typeface="微软雅黑" pitchFamily="34" charset="-122"/>
              <a:sym typeface="+mn-ea"/>
            </a:endParaRPr>
          </a:p>
          <a:p>
            <a:pPr indent="625475" algn="l">
              <a:lnSpc>
                <a:spcPct val="130000"/>
              </a:lnSpc>
            </a:pPr>
            <a:r>
              <a:rPr lang="zh-CN" altLang="en-US" sz="2400" dirty="0">
                <a:latin typeface="Arial" pitchFamily="34" charset="0"/>
                <a:ea typeface="微软雅黑" pitchFamily="34" charset="-122"/>
                <a:sym typeface="+mn-ea"/>
              </a:rPr>
              <a:t>它的工作频率为</a:t>
            </a:r>
            <a:r>
              <a:rPr lang="en-US" altLang="zh-CN" sz="2400" dirty="0">
                <a:solidFill>
                  <a:srgbClr val="FF0000"/>
                </a:solidFill>
                <a:latin typeface="Arial" pitchFamily="34" charset="0"/>
                <a:ea typeface="微软雅黑" pitchFamily="34" charset="-122"/>
                <a:sym typeface="+mn-ea"/>
              </a:rPr>
              <a:t>2.4GHz</a:t>
            </a:r>
            <a:r>
              <a:rPr lang="zh-CN" altLang="en-US" sz="2400" dirty="0">
                <a:latin typeface="Arial" pitchFamily="34" charset="0"/>
                <a:ea typeface="微软雅黑" pitchFamily="34" charset="-122"/>
                <a:sym typeface="+mn-ea"/>
              </a:rPr>
              <a:t>，有效范围大约在</a:t>
            </a:r>
            <a:r>
              <a:rPr lang="en-US" altLang="zh-CN" sz="2400" dirty="0">
                <a:solidFill>
                  <a:srgbClr val="FF0000"/>
                </a:solidFill>
                <a:latin typeface="Arial" pitchFamily="34" charset="0"/>
                <a:ea typeface="微软雅黑" pitchFamily="34" charset="-122"/>
                <a:sym typeface="+mn-ea"/>
              </a:rPr>
              <a:t>10m</a:t>
            </a:r>
            <a:r>
              <a:rPr lang="zh-CN" altLang="en-US" sz="2400" dirty="0">
                <a:latin typeface="Arial" pitchFamily="34" charset="0"/>
                <a:ea typeface="微软雅黑" pitchFamily="34" charset="-122"/>
                <a:sym typeface="+mn-ea"/>
              </a:rPr>
              <a:t>半径内。蓝牙被列入了</a:t>
            </a:r>
            <a:r>
              <a:rPr lang="en-US" altLang="zh-CN" sz="2400" dirty="0">
                <a:latin typeface="Arial" pitchFamily="34" charset="0"/>
                <a:ea typeface="微软雅黑" pitchFamily="34" charset="-122"/>
                <a:sym typeface="+mn-ea"/>
              </a:rPr>
              <a:t>IEEE 802.</a:t>
            </a:r>
            <a:r>
              <a:rPr lang="en-US" altLang="zh-CN" sz="2400" dirty="0">
                <a:solidFill>
                  <a:srgbClr val="FF0000"/>
                </a:solidFill>
                <a:latin typeface="Arial" pitchFamily="34" charset="0"/>
                <a:ea typeface="微软雅黑" pitchFamily="34" charset="-122"/>
                <a:sym typeface="+mn-ea"/>
              </a:rPr>
              <a:t>15.1</a:t>
            </a:r>
            <a:r>
              <a:rPr lang="zh-CN" altLang="en-US" sz="2400" dirty="0">
                <a:latin typeface="Arial" pitchFamily="34" charset="0"/>
                <a:ea typeface="微软雅黑" pitchFamily="34" charset="-122"/>
                <a:sym typeface="+mn-ea"/>
              </a:rPr>
              <a:t>规范，可解决小型移动设备之间的</a:t>
            </a:r>
            <a:r>
              <a:rPr lang="zh-CN" altLang="en-US" sz="2400" dirty="0">
                <a:solidFill>
                  <a:srgbClr val="FF0000"/>
                </a:solidFill>
                <a:latin typeface="Arial" pitchFamily="34" charset="0"/>
                <a:ea typeface="微软雅黑" pitchFamily="34" charset="-122"/>
                <a:sym typeface="+mn-ea"/>
              </a:rPr>
              <a:t>短距离无线</a:t>
            </a:r>
            <a:r>
              <a:rPr lang="zh-CN" altLang="en-US" sz="2400" dirty="0">
                <a:latin typeface="Arial" pitchFamily="34" charset="0"/>
                <a:ea typeface="微软雅黑" pitchFamily="34" charset="-122"/>
                <a:sym typeface="+mn-ea"/>
              </a:rPr>
              <a:t>互连问题。</a:t>
            </a:r>
            <a:endParaRPr lang="zh-CN" altLang="en-US" sz="2400" dirty="0">
              <a:latin typeface="Arial" pitchFamily="34" charset="0"/>
              <a:ea typeface="微软雅黑" pitchFamily="34" charset="-122"/>
            </a:endParaRPr>
          </a:p>
        </p:txBody>
      </p:sp>
    </p:spTree>
    <p:extLst>
      <p:ext uri="{BB962C8B-B14F-4D97-AF65-F5344CB8AC3E}">
        <p14:creationId xmlns:p14="http://schemas.microsoft.com/office/powerpoint/2010/main" val="107079057"/>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图片 15">
            <a:extLst>
              <a:ext uri="{FF2B5EF4-FFF2-40B4-BE49-F238E27FC236}">
                <a16:creationId xmlns:a16="http://schemas.microsoft.com/office/drawing/2014/main" id="{A8F52007-BB67-4D8F-BEF7-1A31301B3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28" y="1328388"/>
            <a:ext cx="8737163" cy="490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147883"/>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F01866A5-C751-4768-A73B-1F157D2E2A7E}"/>
              </a:ext>
            </a:extLst>
          </p:cNvPr>
          <p:cNvSpPr>
            <a:spLocks noGrp="1" noChangeArrowheads="1"/>
          </p:cNvSpPr>
          <p:nvPr>
            <p:ph type="body" idx="4294967295"/>
          </p:nvPr>
        </p:nvSpPr>
        <p:spPr>
          <a:xfrm>
            <a:off x="457200" y="1125538"/>
            <a:ext cx="8435975" cy="5256212"/>
          </a:xfrm>
        </p:spPr>
        <p:txBody>
          <a:bodyPr/>
          <a:lstStyle/>
          <a:p>
            <a:pPr>
              <a:buFontTx/>
              <a:buNone/>
              <a:defRPr/>
            </a:pPr>
            <a:r>
              <a:rPr lang="en-US" altLang="zh-CN" dirty="0">
                <a:effectLst>
                  <a:outerShdw blurRad="38100" dist="38100" dir="2700000" algn="tl">
                    <a:srgbClr val="C0C0C0"/>
                  </a:outerShdw>
                </a:effectLst>
                <a:latin typeface="+mn-ea"/>
              </a:rPr>
              <a:t>2</a:t>
            </a:r>
            <a:r>
              <a:rPr lang="zh-CN" altLang="en-US" dirty="0">
                <a:effectLst>
                  <a:outerShdw blurRad="38100" dist="38100" dir="2700000" algn="tl">
                    <a:srgbClr val="C0C0C0"/>
                  </a:outerShdw>
                </a:effectLst>
                <a:latin typeface="+mn-ea"/>
              </a:rPr>
              <a:t>、云计算的体系结构</a:t>
            </a:r>
            <a:endParaRPr lang="en-US" altLang="zh-CN" dirty="0">
              <a:effectLst>
                <a:outerShdw blurRad="38100" dist="38100" dir="2700000" algn="tl">
                  <a:srgbClr val="C0C0C0"/>
                </a:outerShdw>
              </a:effectLst>
              <a:latin typeface="+mn-ea"/>
            </a:endParaRPr>
          </a:p>
          <a:p>
            <a:pPr>
              <a:buFontTx/>
              <a:buNone/>
              <a:defRPr/>
            </a:pPr>
            <a:r>
              <a:rPr lang="zh-CN" altLang="en-US" sz="2800" dirty="0">
                <a:effectLst>
                  <a:outerShdw blurRad="38100" dist="38100" dir="2700000" algn="tl">
                    <a:srgbClr val="C0C0C0"/>
                  </a:outerShdw>
                </a:effectLst>
                <a:latin typeface="+mn-ea"/>
              </a:rPr>
              <a:t>     云计算的体系结构包括三个部分：</a:t>
            </a:r>
            <a:r>
              <a:rPr lang="zh-CN" altLang="en-US" sz="2800" dirty="0">
                <a:solidFill>
                  <a:srgbClr val="FF0000"/>
                </a:solidFill>
                <a:effectLst>
                  <a:outerShdw blurRad="38100" dist="38100" dir="2700000" algn="tl">
                    <a:srgbClr val="C0C0C0"/>
                  </a:outerShdw>
                </a:effectLst>
                <a:latin typeface="+mn-ea"/>
              </a:rPr>
              <a:t>应用层、平台层、基础设施层</a:t>
            </a:r>
            <a:r>
              <a:rPr lang="zh-CN" altLang="en-US" sz="2800" dirty="0">
                <a:effectLst>
                  <a:outerShdw blurRad="38100" dist="38100" dir="2700000" algn="tl">
                    <a:srgbClr val="C0C0C0"/>
                  </a:outerShdw>
                </a:effectLst>
                <a:latin typeface="+mn-ea"/>
              </a:rPr>
              <a:t>。</a:t>
            </a:r>
            <a:endParaRPr lang="en-US" altLang="zh-CN" sz="2800" dirty="0">
              <a:effectLst>
                <a:outerShdw blurRad="38100" dist="38100" dir="2700000" algn="tl">
                  <a:srgbClr val="C0C0C0"/>
                </a:outerShdw>
              </a:effectLst>
              <a:latin typeface="+mn-ea"/>
            </a:endParaRPr>
          </a:p>
          <a:p>
            <a:pPr>
              <a:buFontTx/>
              <a:buNone/>
              <a:defRPr/>
            </a:pPr>
            <a:r>
              <a:rPr lang="zh-CN" altLang="en-US" sz="2800" dirty="0">
                <a:effectLst>
                  <a:outerShdw blurRad="38100" dist="38100" dir="2700000" algn="tl">
                    <a:srgbClr val="C0C0C0"/>
                  </a:outerShdw>
                </a:effectLst>
                <a:latin typeface="+mn-ea"/>
              </a:rPr>
              <a:t>（</a:t>
            </a:r>
            <a:r>
              <a:rPr lang="en-US" altLang="zh-CN" sz="2800" dirty="0">
                <a:effectLst>
                  <a:outerShdw blurRad="38100" dist="38100" dir="2700000" algn="tl">
                    <a:srgbClr val="C0C0C0"/>
                  </a:outerShdw>
                </a:effectLst>
                <a:latin typeface="+mn-ea"/>
              </a:rPr>
              <a:t>1</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基础设施层</a:t>
            </a:r>
            <a:r>
              <a:rPr lang="zh-CN" altLang="en-US" sz="2800" dirty="0">
                <a:effectLst>
                  <a:outerShdw blurRad="38100" dist="38100" dir="2700000" algn="tl">
                    <a:srgbClr val="C0C0C0"/>
                  </a:outerShdw>
                </a:effectLst>
                <a:latin typeface="+mn-ea"/>
              </a:rPr>
              <a:t>提供对计算、存储、带宽的管理，是虚拟化技术、负载均衡、文件系统管理、高可靠性存储等云计算关键技术的</a:t>
            </a:r>
            <a:r>
              <a:rPr lang="zh-CN" altLang="en-US" sz="2800" dirty="0">
                <a:solidFill>
                  <a:srgbClr val="FF0000"/>
                </a:solidFill>
                <a:effectLst>
                  <a:outerShdw blurRad="38100" dist="38100" dir="2700000" algn="tl">
                    <a:srgbClr val="C0C0C0"/>
                  </a:outerShdw>
                </a:effectLst>
                <a:latin typeface="+mn-ea"/>
              </a:rPr>
              <a:t>集中</a:t>
            </a:r>
            <a:r>
              <a:rPr lang="zh-CN" altLang="en-US" sz="2800" dirty="0">
                <a:effectLst>
                  <a:outerShdw blurRad="38100" dist="38100" dir="2700000" algn="tl">
                    <a:srgbClr val="C0C0C0"/>
                  </a:outerShdw>
                </a:effectLst>
                <a:latin typeface="+mn-ea"/>
              </a:rPr>
              <a:t>体现层，是</a:t>
            </a:r>
            <a:r>
              <a:rPr lang="zh-CN" altLang="en-US" sz="2800" dirty="0">
                <a:solidFill>
                  <a:srgbClr val="FF0000"/>
                </a:solidFill>
                <a:effectLst>
                  <a:outerShdw blurRad="38100" dist="38100" dir="2700000" algn="tl">
                    <a:srgbClr val="C0C0C0"/>
                  </a:outerShdw>
                </a:effectLst>
                <a:latin typeface="+mn-ea"/>
              </a:rPr>
              <a:t>平台服务</a:t>
            </a:r>
            <a:r>
              <a:rPr lang="zh-CN" altLang="en-US" sz="2800" dirty="0">
                <a:effectLst>
                  <a:outerShdw blurRad="38100" dist="38100" dir="2700000" algn="tl">
                    <a:srgbClr val="C0C0C0"/>
                  </a:outerShdw>
                </a:effectLst>
                <a:latin typeface="+mn-ea"/>
              </a:rPr>
              <a:t>和</a:t>
            </a:r>
            <a:r>
              <a:rPr lang="zh-CN" altLang="en-US" sz="2800" dirty="0">
                <a:solidFill>
                  <a:srgbClr val="FF0000"/>
                </a:solidFill>
                <a:effectLst>
                  <a:outerShdw blurRad="38100" dist="38100" dir="2700000" algn="tl">
                    <a:srgbClr val="C0C0C0"/>
                  </a:outerShdw>
                </a:effectLst>
                <a:latin typeface="+mn-ea"/>
              </a:rPr>
              <a:t>应用服务</a:t>
            </a:r>
            <a:r>
              <a:rPr lang="zh-CN" altLang="en-US" sz="2800" dirty="0">
                <a:effectLst>
                  <a:outerShdw blurRad="38100" dist="38100" dir="2700000" algn="tl">
                    <a:srgbClr val="C0C0C0"/>
                  </a:outerShdw>
                </a:effectLst>
                <a:latin typeface="+mn-ea"/>
              </a:rPr>
              <a:t>的基础。</a:t>
            </a:r>
            <a:endParaRPr lang="en-US" altLang="zh-CN" sz="2800" dirty="0">
              <a:effectLst>
                <a:outerShdw blurRad="38100" dist="38100" dir="2700000" algn="tl">
                  <a:srgbClr val="C0C0C0"/>
                </a:outerShdw>
              </a:effectLst>
              <a:latin typeface="+mn-ea"/>
            </a:endParaRPr>
          </a:p>
          <a:p>
            <a:pPr>
              <a:buFontTx/>
              <a:buNone/>
              <a:defRPr/>
            </a:pPr>
            <a:r>
              <a:rPr lang="zh-CN" altLang="en-US" sz="2800" dirty="0">
                <a:effectLst>
                  <a:outerShdw blurRad="38100" dist="38100" dir="2700000" algn="tl">
                    <a:srgbClr val="C0C0C0"/>
                  </a:outerShdw>
                </a:effectLst>
                <a:latin typeface="+mn-ea"/>
              </a:rPr>
              <a:t>（</a:t>
            </a:r>
            <a:r>
              <a:rPr lang="en-US" altLang="zh-CN" sz="2800" dirty="0">
                <a:effectLst>
                  <a:outerShdw blurRad="38100" dist="38100" dir="2700000" algn="tl">
                    <a:srgbClr val="C0C0C0"/>
                  </a:outerShdw>
                </a:effectLst>
                <a:latin typeface="+mn-ea"/>
              </a:rPr>
              <a:t>2</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平台层</a:t>
            </a:r>
            <a:r>
              <a:rPr lang="zh-CN" altLang="en-US" sz="2800" dirty="0">
                <a:effectLst>
                  <a:outerShdw blurRad="38100" dist="38100" dir="2700000" algn="tl">
                    <a:srgbClr val="C0C0C0"/>
                  </a:outerShdw>
                </a:effectLst>
                <a:latin typeface="+mn-ea"/>
              </a:rPr>
              <a:t>为应用层的开发提供</a:t>
            </a:r>
            <a:r>
              <a:rPr lang="en-US" altLang="zh-CN" dirty="0">
                <a:effectLst>
                  <a:outerShdw blurRad="38100" dist="38100" dir="2700000" algn="tl">
                    <a:srgbClr val="C0C0C0"/>
                  </a:outerShdw>
                </a:effectLst>
              </a:rPr>
              <a:t>API</a:t>
            </a:r>
            <a:r>
              <a:rPr lang="zh-CN" altLang="en-US" sz="2800" dirty="0">
                <a:effectLst>
                  <a:outerShdw blurRad="38100" dist="38100" dir="2700000" algn="tl">
                    <a:srgbClr val="C0C0C0"/>
                  </a:outerShdw>
                </a:effectLst>
                <a:latin typeface="+mn-ea"/>
              </a:rPr>
              <a:t>接口的</a:t>
            </a:r>
            <a:r>
              <a:rPr lang="zh-CN" altLang="en-US" sz="2800" dirty="0">
                <a:solidFill>
                  <a:srgbClr val="FF0000"/>
                </a:solidFill>
                <a:effectLst>
                  <a:outerShdw blurRad="38100" dist="38100" dir="2700000" algn="tl">
                    <a:srgbClr val="C0C0C0"/>
                  </a:outerShdw>
                </a:effectLst>
                <a:latin typeface="+mn-ea"/>
              </a:rPr>
              <a:t>调用</a:t>
            </a:r>
            <a:r>
              <a:rPr lang="zh-CN" altLang="en-US" sz="2800" dirty="0">
                <a:effectLst>
                  <a:outerShdw blurRad="38100" dist="38100" dir="2700000" algn="tl">
                    <a:srgbClr val="C0C0C0"/>
                  </a:outerShdw>
                </a:effectLst>
                <a:latin typeface="+mn-ea"/>
              </a:rPr>
              <a:t>和软件</a:t>
            </a:r>
            <a:r>
              <a:rPr lang="zh-CN" altLang="en-US" sz="2800" dirty="0">
                <a:solidFill>
                  <a:srgbClr val="FF0000"/>
                </a:solidFill>
                <a:effectLst>
                  <a:outerShdw blurRad="38100" dist="38100" dir="2700000" algn="tl">
                    <a:srgbClr val="C0C0C0"/>
                  </a:outerShdw>
                </a:effectLst>
                <a:latin typeface="+mn-ea"/>
              </a:rPr>
              <a:t>运行</a:t>
            </a:r>
            <a:r>
              <a:rPr lang="zh-CN" altLang="en-US" sz="2800" dirty="0">
                <a:effectLst>
                  <a:outerShdw blurRad="38100" dist="38100" dir="2700000" algn="tl">
                    <a:srgbClr val="C0C0C0"/>
                  </a:outerShdw>
                </a:effectLst>
                <a:latin typeface="+mn-ea"/>
              </a:rPr>
              <a:t>环境。</a:t>
            </a:r>
            <a:endParaRPr lang="en-US" altLang="zh-CN" sz="2800" dirty="0">
              <a:effectLst>
                <a:outerShdw blurRad="38100" dist="38100" dir="2700000" algn="tl">
                  <a:srgbClr val="C0C0C0"/>
                </a:outerShdw>
              </a:effectLst>
              <a:latin typeface="+mn-ea"/>
            </a:endParaRPr>
          </a:p>
          <a:p>
            <a:pPr>
              <a:buFontTx/>
              <a:buNone/>
              <a:defRPr/>
            </a:pPr>
            <a:r>
              <a:rPr lang="zh-CN" altLang="en-US" sz="2800" dirty="0">
                <a:effectLst>
                  <a:outerShdw blurRad="38100" dist="38100" dir="2700000" algn="tl">
                    <a:srgbClr val="C0C0C0"/>
                  </a:outerShdw>
                </a:effectLst>
                <a:latin typeface="+mn-ea"/>
              </a:rPr>
              <a:t>（</a:t>
            </a:r>
            <a:r>
              <a:rPr lang="en-US" altLang="zh-CN" sz="2800" dirty="0">
                <a:effectLst>
                  <a:outerShdw blurRad="38100" dist="38100" dir="2700000" algn="tl">
                    <a:srgbClr val="C0C0C0"/>
                  </a:outerShdw>
                </a:effectLst>
                <a:latin typeface="+mn-ea"/>
              </a:rPr>
              <a:t>3</a:t>
            </a:r>
            <a:r>
              <a:rPr lang="zh-CN" altLang="en-US" sz="2800" dirty="0">
                <a:effectLst>
                  <a:outerShdw blurRad="38100" dist="38100" dir="2700000" algn="tl">
                    <a:srgbClr val="C0C0C0"/>
                  </a:outerShdw>
                </a:effectLst>
                <a:latin typeface="+mn-ea"/>
              </a:rPr>
              <a:t>）</a:t>
            </a:r>
            <a:r>
              <a:rPr lang="zh-CN" altLang="en-US" sz="2800" dirty="0">
                <a:solidFill>
                  <a:srgbClr val="FF0000"/>
                </a:solidFill>
                <a:effectLst>
                  <a:outerShdw blurRad="38100" dist="38100" dir="2700000" algn="tl">
                    <a:srgbClr val="C0C0C0"/>
                  </a:outerShdw>
                </a:effectLst>
                <a:latin typeface="+mn-ea"/>
              </a:rPr>
              <a:t>应用层</a:t>
            </a:r>
            <a:r>
              <a:rPr lang="zh-CN" altLang="en-US" sz="2800" dirty="0">
                <a:effectLst>
                  <a:outerShdw blurRad="38100" dist="38100" dir="2700000" algn="tl">
                    <a:srgbClr val="C0C0C0"/>
                  </a:outerShdw>
                </a:effectLst>
                <a:latin typeface="+mn-ea"/>
              </a:rPr>
              <a:t>服务提供具体应用，是一种通过</a:t>
            </a:r>
            <a:r>
              <a:rPr lang="en-US" altLang="zh-CN" sz="2800" dirty="0">
                <a:effectLst>
                  <a:outerShdw blurRad="38100" dist="38100" dir="2700000" algn="tl">
                    <a:srgbClr val="C0C0C0"/>
                  </a:outerShdw>
                </a:effectLst>
              </a:rPr>
              <a:t>Internet</a:t>
            </a:r>
            <a:r>
              <a:rPr lang="zh-CN" altLang="en-US" sz="2800" dirty="0">
                <a:effectLst>
                  <a:outerShdw blurRad="38100" dist="38100" dir="2700000" algn="tl">
                    <a:srgbClr val="C0C0C0"/>
                  </a:outerShdw>
                </a:effectLst>
                <a:latin typeface="+mn-ea"/>
              </a:rPr>
              <a:t>提供</a:t>
            </a:r>
            <a:r>
              <a:rPr lang="zh-CN" altLang="en-US" sz="2800" dirty="0">
                <a:solidFill>
                  <a:srgbClr val="FF0000"/>
                </a:solidFill>
                <a:effectLst>
                  <a:outerShdw blurRad="38100" dist="38100" dir="2700000" algn="tl">
                    <a:srgbClr val="C0C0C0"/>
                  </a:outerShdw>
                </a:effectLst>
                <a:latin typeface="+mn-ea"/>
              </a:rPr>
              <a:t>软件</a:t>
            </a:r>
            <a:r>
              <a:rPr lang="zh-CN" altLang="en-US" sz="2800" dirty="0">
                <a:effectLst>
                  <a:outerShdw blurRad="38100" dist="38100" dir="2700000" algn="tl">
                    <a:srgbClr val="C0C0C0"/>
                  </a:outerShdw>
                </a:effectLst>
                <a:latin typeface="+mn-ea"/>
              </a:rPr>
              <a:t>的模式。</a:t>
            </a:r>
          </a:p>
        </p:txBody>
      </p:sp>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648781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up)">
                                      <p:cBhvr>
                                        <p:cTn id="7" dur="500"/>
                                        <p:tgtEl>
                                          <p:spTgt spid="29699">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wipe(up)">
                                      <p:cBhvr>
                                        <p:cTn id="11" dur="500"/>
                                        <p:tgtEl>
                                          <p:spTgt spid="2969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9699">
                                            <p:txEl>
                                              <p:pRg st="2" end="2"/>
                                            </p:txEl>
                                          </p:spTgt>
                                        </p:tgtEl>
                                        <p:attrNameLst>
                                          <p:attrName>style.visibility</p:attrName>
                                        </p:attrNameLst>
                                      </p:cBhvr>
                                      <p:to>
                                        <p:strVal val="visible"/>
                                      </p:to>
                                    </p:set>
                                    <p:animEffect transition="in" filter="wipe(up)">
                                      <p:cBhvr>
                                        <p:cTn id="16" dur="500"/>
                                        <p:tgtEl>
                                          <p:spTgt spid="2969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Effect transition="in" filter="wipe(up)">
                                      <p:cBhvr>
                                        <p:cTn id="21" dur="500"/>
                                        <p:tgtEl>
                                          <p:spTgt spid="2969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9699">
                                            <p:txEl>
                                              <p:pRg st="4" end="4"/>
                                            </p:txEl>
                                          </p:spTgt>
                                        </p:tgtEl>
                                        <p:attrNameLst>
                                          <p:attrName>style.visibility</p:attrName>
                                        </p:attrNameLst>
                                      </p:cBhvr>
                                      <p:to>
                                        <p:strVal val="visible"/>
                                      </p:to>
                                    </p:set>
                                    <p:animEffect transition="in" filter="wipe(up)">
                                      <p:cBhvr>
                                        <p:cTn id="26"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6">
            <a:extLst>
              <a:ext uri="{FF2B5EF4-FFF2-40B4-BE49-F238E27FC236}">
                <a16:creationId xmlns:a16="http://schemas.microsoft.com/office/drawing/2014/main" id="{08C704C6-1B0A-43DE-9BBD-8D7566AB427B}"/>
              </a:ext>
            </a:extLst>
          </p:cNvPr>
          <p:cNvSpPr txBox="1">
            <a:spLocks noChangeArrowheads="1"/>
          </p:cNvSpPr>
          <p:nvPr/>
        </p:nvSpPr>
        <p:spPr bwMode="auto">
          <a:xfrm>
            <a:off x="199226" y="2593992"/>
            <a:ext cx="24789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华文楷体" panose="02010600040101010101" pitchFamily="2" charset="-122"/>
                <a:ea typeface="华文楷体" panose="02010600040101010101" pitchFamily="2" charset="-122"/>
              </a:rPr>
              <a:t>云计算的技术体系结构</a:t>
            </a:r>
          </a:p>
        </p:txBody>
      </p:sp>
      <p:grpSp>
        <p:nvGrpSpPr>
          <p:cNvPr id="5" name="组合 4">
            <a:extLst>
              <a:ext uri="{FF2B5EF4-FFF2-40B4-BE49-F238E27FC236}">
                <a16:creationId xmlns:a16="http://schemas.microsoft.com/office/drawing/2014/main" id="{42FE8D39-1EC4-4F70-98B6-156B8A679857}"/>
              </a:ext>
            </a:extLst>
          </p:cNvPr>
          <p:cNvGrpSpPr/>
          <p:nvPr/>
        </p:nvGrpSpPr>
        <p:grpSpPr>
          <a:xfrm>
            <a:off x="199226" y="353544"/>
            <a:ext cx="5108269" cy="466490"/>
            <a:chOff x="199226" y="353544"/>
            <a:chExt cx="5108269" cy="466490"/>
          </a:xfrm>
        </p:grpSpPr>
        <p:sp>
          <p:nvSpPr>
            <p:cNvPr id="6" name="Freeform 5">
              <a:extLst>
                <a:ext uri="{FF2B5EF4-FFF2-40B4-BE49-F238E27FC236}">
                  <a16:creationId xmlns:a16="http://schemas.microsoft.com/office/drawing/2014/main" id="{128D83C8-B8C4-427C-B39E-59E357F311FE}"/>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EC8F1F23-4B42-47D8-871E-A3655B15A728}"/>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7">
              <a:extLst>
                <a:ext uri="{FF2B5EF4-FFF2-40B4-BE49-F238E27FC236}">
                  <a16:creationId xmlns:a16="http://schemas.microsoft.com/office/drawing/2014/main" id="{262C2095-A8D8-4292-893E-AF2DA32F96C3}"/>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TextBox 54">
              <a:extLst>
                <a:ext uri="{FF2B5EF4-FFF2-40B4-BE49-F238E27FC236}">
                  <a16:creationId xmlns:a16="http://schemas.microsoft.com/office/drawing/2014/main" id="{0FAEC6A8-23C7-46D4-9E44-DB10ED3DF84C}"/>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8" name="Picture 6">
            <a:extLst>
              <a:ext uri="{FF2B5EF4-FFF2-40B4-BE49-F238E27FC236}">
                <a16:creationId xmlns:a16="http://schemas.microsoft.com/office/drawing/2014/main" id="{BF9D3291-8AC2-42EA-A3D3-F321B5605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733" y="66040"/>
            <a:ext cx="6305550" cy="672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215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6626"/>
                                        </p:tgtEl>
                                        <p:attrNameLst>
                                          <p:attrName>style.visibility</p:attrName>
                                        </p:attrNameLst>
                                      </p:cBhvr>
                                      <p:to>
                                        <p:strVal val="visible"/>
                                      </p:to>
                                    </p:set>
                                    <p:animEffect transition="in" filter="fade">
                                      <p:cBhvr>
                                        <p:cTn id="10" dur="500"/>
                                        <p:tgtEl>
                                          <p:spTgt spid="26626"/>
                                        </p:tgtEl>
                                      </p:cBhvr>
                                    </p:animEffect>
                                    <p:anim calcmode="lin" valueType="num">
                                      <p:cBhvr>
                                        <p:cTn id="11" dur="500" fill="hold"/>
                                        <p:tgtEl>
                                          <p:spTgt spid="26626"/>
                                        </p:tgtEl>
                                        <p:attrNameLst>
                                          <p:attrName>ppt_x</p:attrName>
                                        </p:attrNameLst>
                                      </p:cBhvr>
                                      <p:tavLst>
                                        <p:tav tm="0">
                                          <p:val>
                                            <p:strVal val="#ppt_x"/>
                                          </p:val>
                                        </p:tav>
                                        <p:tav tm="100000">
                                          <p:val>
                                            <p:strVal val="#ppt_x"/>
                                          </p:val>
                                        </p:tav>
                                      </p:tavLst>
                                    </p:anim>
                                    <p:anim calcmode="lin" valueType="num">
                                      <p:cBhvr>
                                        <p:cTn id="12" dur="500" fill="hold"/>
                                        <p:tgtEl>
                                          <p:spTgt spid="266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4">
            <a:extLst>
              <a:ext uri="{FF2B5EF4-FFF2-40B4-BE49-F238E27FC236}">
                <a16:creationId xmlns:a16="http://schemas.microsoft.com/office/drawing/2014/main" id="{9900C4E2-7F0C-4B48-8BA2-735A44E0AEB6}"/>
              </a:ext>
            </a:extLst>
          </p:cNvPr>
          <p:cNvSpPr>
            <a:spLocks noChangeArrowheads="1"/>
          </p:cNvSpPr>
          <p:nvPr/>
        </p:nvSpPr>
        <p:spPr bwMode="auto">
          <a:xfrm>
            <a:off x="684213" y="1898650"/>
            <a:ext cx="7883525" cy="3268663"/>
          </a:xfrm>
          <a:prstGeom prst="rect">
            <a:avLst/>
          </a:prstGeom>
          <a:noFill/>
          <a:ln w="9525">
            <a:noFill/>
            <a:miter lim="800000"/>
            <a:headEnd/>
            <a:tailEnd/>
          </a:ln>
        </p:spPr>
        <p:txBody>
          <a:bodyPr anchor="ctr">
            <a:spAutoFit/>
          </a:bodyPr>
          <a:lstStyle/>
          <a:p>
            <a:pPr algn="just">
              <a:lnSpc>
                <a:spcPct val="120000"/>
              </a:lnSpc>
              <a:buClr>
                <a:srgbClr val="FF0000"/>
              </a:buClr>
              <a:buFont typeface="Arial" charset="0"/>
              <a:buNone/>
              <a:defRPr/>
            </a:pPr>
            <a:r>
              <a:rPr lang="en-US" sz="3200" dirty="0">
                <a:latin typeface="+mn-ea"/>
                <a:ea typeface="+mn-ea"/>
              </a:rPr>
              <a:t>3</a:t>
            </a:r>
            <a:r>
              <a:rPr lang="zh-CN" altLang="en-US" sz="3200" dirty="0">
                <a:latin typeface="+mn-ea"/>
                <a:ea typeface="+mn-ea"/>
              </a:rPr>
              <a:t>、云计算的优势</a:t>
            </a:r>
            <a:endParaRPr lang="en-US" altLang="zh-CN" sz="3200" dirty="0">
              <a:latin typeface="+mn-ea"/>
              <a:ea typeface="+mn-ea"/>
            </a:endParaRPr>
          </a:p>
          <a:p>
            <a:pPr algn="just">
              <a:lnSpc>
                <a:spcPct val="120000"/>
              </a:lnSpc>
              <a:buClr>
                <a:srgbClr val="FF0000"/>
              </a:buClr>
              <a:buFont typeface="Arial" charset="0"/>
              <a:buNone/>
              <a:defRPr/>
            </a:pPr>
            <a:r>
              <a:rPr lang="zh-CN" altLang="en-US" sz="2800" dirty="0">
                <a:latin typeface="+mn-ea"/>
                <a:ea typeface="+mn-ea"/>
              </a:rPr>
              <a:t>（</a:t>
            </a:r>
            <a:r>
              <a:rPr lang="en-US" altLang="zh-CN" sz="2800" dirty="0">
                <a:latin typeface="+mn-ea"/>
                <a:ea typeface="+mn-ea"/>
              </a:rPr>
              <a:t>1</a:t>
            </a:r>
            <a:r>
              <a:rPr lang="zh-CN" altLang="en-US" sz="2800" dirty="0">
                <a:latin typeface="+mn-ea"/>
                <a:ea typeface="+mn-ea"/>
              </a:rPr>
              <a:t>）协同工作方便</a:t>
            </a:r>
            <a:endParaRPr lang="en-US" altLang="zh-CN" sz="2800" dirty="0">
              <a:latin typeface="+mn-ea"/>
              <a:ea typeface="+mn-ea"/>
            </a:endParaRPr>
          </a:p>
          <a:p>
            <a:pPr algn="just">
              <a:lnSpc>
                <a:spcPct val="120000"/>
              </a:lnSpc>
              <a:buClr>
                <a:srgbClr val="FF0000"/>
              </a:buClr>
              <a:buFont typeface="Arial" charset="0"/>
              <a:buNone/>
              <a:defRPr/>
            </a:pPr>
            <a:r>
              <a:rPr lang="zh-CN" altLang="en-US" sz="2800" dirty="0">
                <a:latin typeface="+mn-ea"/>
                <a:ea typeface="+mn-ea"/>
              </a:rPr>
              <a:t>（</a:t>
            </a:r>
            <a:r>
              <a:rPr lang="en-US" altLang="zh-CN" sz="2800" dirty="0">
                <a:latin typeface="+mn-ea"/>
                <a:ea typeface="+mn-ea"/>
              </a:rPr>
              <a:t>2</a:t>
            </a:r>
            <a:r>
              <a:rPr lang="zh-CN" altLang="en-US" sz="2800" dirty="0">
                <a:latin typeface="+mn-ea"/>
                <a:ea typeface="+mn-ea"/>
              </a:rPr>
              <a:t>）无时无处不在的享受服务</a:t>
            </a:r>
            <a:endParaRPr lang="en-US" altLang="zh-CN" sz="2800" dirty="0">
              <a:latin typeface="+mn-ea"/>
              <a:ea typeface="+mn-ea"/>
            </a:endParaRPr>
          </a:p>
          <a:p>
            <a:pPr algn="just">
              <a:lnSpc>
                <a:spcPct val="120000"/>
              </a:lnSpc>
              <a:buClr>
                <a:srgbClr val="FF0000"/>
              </a:buClr>
              <a:buFont typeface="Arial" charset="0"/>
              <a:buNone/>
              <a:defRPr/>
            </a:pPr>
            <a:r>
              <a:rPr lang="zh-CN" altLang="en-US" sz="2800" dirty="0">
                <a:latin typeface="+mn-ea"/>
                <a:ea typeface="+mn-ea"/>
              </a:rPr>
              <a:t>（</a:t>
            </a:r>
            <a:r>
              <a:rPr lang="en-US" altLang="zh-CN" sz="2800" dirty="0">
                <a:latin typeface="+mn-ea"/>
                <a:ea typeface="+mn-ea"/>
              </a:rPr>
              <a:t>3</a:t>
            </a:r>
            <a:r>
              <a:rPr lang="zh-CN" altLang="en-US" sz="2800" dirty="0">
                <a:latin typeface="+mn-ea"/>
                <a:ea typeface="+mn-ea"/>
              </a:rPr>
              <a:t>）系统可扩展性，伸缩性较高</a:t>
            </a:r>
            <a:endParaRPr lang="en-US" altLang="zh-CN" sz="2800" dirty="0">
              <a:latin typeface="+mn-ea"/>
              <a:ea typeface="+mn-ea"/>
            </a:endParaRPr>
          </a:p>
          <a:p>
            <a:pPr algn="just">
              <a:lnSpc>
                <a:spcPct val="120000"/>
              </a:lnSpc>
              <a:buClr>
                <a:srgbClr val="FF0000"/>
              </a:buClr>
              <a:buFont typeface="Arial" charset="0"/>
              <a:buNone/>
              <a:defRPr/>
            </a:pPr>
            <a:r>
              <a:rPr lang="zh-CN" altLang="en-US" sz="2800" dirty="0">
                <a:latin typeface="+mn-ea"/>
                <a:ea typeface="+mn-ea"/>
              </a:rPr>
              <a:t>（</a:t>
            </a:r>
            <a:r>
              <a:rPr lang="en-US" altLang="zh-CN" sz="2800" dirty="0">
                <a:latin typeface="+mn-ea"/>
                <a:ea typeface="+mn-ea"/>
              </a:rPr>
              <a:t>4</a:t>
            </a:r>
            <a:r>
              <a:rPr lang="zh-CN" altLang="en-US" sz="2800" dirty="0">
                <a:latin typeface="+mn-ea"/>
                <a:ea typeface="+mn-ea"/>
              </a:rPr>
              <a:t>）系统可用性，可靠性高</a:t>
            </a:r>
            <a:endParaRPr lang="en-US" altLang="zh-CN" sz="2800" dirty="0">
              <a:latin typeface="+mn-ea"/>
              <a:ea typeface="+mn-ea"/>
            </a:endParaRPr>
          </a:p>
          <a:p>
            <a:pPr algn="just">
              <a:lnSpc>
                <a:spcPct val="120000"/>
              </a:lnSpc>
              <a:buClr>
                <a:srgbClr val="FF0000"/>
              </a:buClr>
              <a:buFont typeface="Arial" charset="0"/>
              <a:buNone/>
              <a:defRPr/>
            </a:pPr>
            <a:r>
              <a:rPr lang="zh-CN" altLang="en-US" sz="2800" dirty="0">
                <a:latin typeface="+mn-ea"/>
                <a:ea typeface="+mn-ea"/>
              </a:rPr>
              <a:t>（</a:t>
            </a:r>
            <a:r>
              <a:rPr lang="en-US" altLang="zh-CN" sz="2800" dirty="0">
                <a:latin typeface="+mn-ea"/>
                <a:ea typeface="+mn-ea"/>
              </a:rPr>
              <a:t>5</a:t>
            </a:r>
            <a:r>
              <a:rPr lang="zh-CN" altLang="en-US" sz="2800" dirty="0">
                <a:latin typeface="+mn-ea"/>
                <a:ea typeface="+mn-ea"/>
              </a:rPr>
              <a:t>）中小企业节约</a:t>
            </a:r>
            <a:r>
              <a:rPr lang="en-US" altLang="zh-CN" sz="2800" dirty="0">
                <a:latin typeface="+mn-lt"/>
                <a:ea typeface="+mn-ea"/>
              </a:rPr>
              <a:t>IT</a:t>
            </a:r>
            <a:r>
              <a:rPr lang="zh-CN" altLang="en-US" sz="2800" dirty="0">
                <a:latin typeface="+mn-ea"/>
                <a:ea typeface="+mn-ea"/>
              </a:rPr>
              <a:t>成本</a:t>
            </a:r>
            <a:endParaRPr lang="en-US" sz="2800" dirty="0">
              <a:latin typeface="+mn-ea"/>
              <a:ea typeface="+mn-ea"/>
            </a:endParaRPr>
          </a:p>
        </p:txBody>
      </p:sp>
      <p:grpSp>
        <p:nvGrpSpPr>
          <p:cNvPr id="5" name="组合 4">
            <a:extLst>
              <a:ext uri="{FF2B5EF4-FFF2-40B4-BE49-F238E27FC236}">
                <a16:creationId xmlns:a16="http://schemas.microsoft.com/office/drawing/2014/main" id="{6EF1341D-65E6-42D3-8CAB-7532E6D5A5C1}"/>
              </a:ext>
            </a:extLst>
          </p:cNvPr>
          <p:cNvGrpSpPr/>
          <p:nvPr/>
        </p:nvGrpSpPr>
        <p:grpSpPr>
          <a:xfrm>
            <a:off x="199226" y="353544"/>
            <a:ext cx="5108269" cy="466490"/>
            <a:chOff x="199226" y="353544"/>
            <a:chExt cx="5108269" cy="466490"/>
          </a:xfrm>
        </p:grpSpPr>
        <p:sp>
          <p:nvSpPr>
            <p:cNvPr id="6" name="Freeform 5">
              <a:extLst>
                <a:ext uri="{FF2B5EF4-FFF2-40B4-BE49-F238E27FC236}">
                  <a16:creationId xmlns:a16="http://schemas.microsoft.com/office/drawing/2014/main" id="{ED3EB569-7408-4AE4-AAF2-48C1B17F6249}"/>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6C6FF27B-205A-4D4C-8224-82AF9868E551}"/>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id="{0D948DB2-8BBB-4024-8584-C2F958DF133B}"/>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id="{595C5E83-AAD3-4619-8416-FF7C3D67FBEB}"/>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447258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up)">
                                      <p:cBhvr>
                                        <p:cTn id="7" dur="500"/>
                                        <p:tgtEl>
                                          <p:spTgt spid="27651">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wipe(up)">
                                      <p:cBhvr>
                                        <p:cTn id="11" dur="500"/>
                                        <p:tgtEl>
                                          <p:spTgt spid="27651">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Effect transition="in" filter="wipe(up)">
                                      <p:cBhvr>
                                        <p:cTn id="15" dur="500"/>
                                        <p:tgtEl>
                                          <p:spTgt spid="27651">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Effect transition="in" filter="wipe(up)">
                                      <p:cBhvr>
                                        <p:cTn id="19" dur="500"/>
                                        <p:tgtEl>
                                          <p:spTgt spid="27651">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animEffect transition="in" filter="wipe(up)">
                                      <p:cBhvr>
                                        <p:cTn id="23" dur="500"/>
                                        <p:tgtEl>
                                          <p:spTgt spid="27651">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animEffect transition="in" filter="wipe(up)">
                                      <p:cBhvr>
                                        <p:cTn id="27"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0CBFF-D3C0-440B-B6E5-0B44C766BE22}"/>
              </a:ext>
            </a:extLst>
          </p:cNvPr>
          <p:cNvSpPr>
            <a:spLocks noGrp="1"/>
          </p:cNvSpPr>
          <p:nvPr>
            <p:ph type="title"/>
          </p:nvPr>
        </p:nvSpPr>
        <p:spPr>
          <a:xfrm>
            <a:off x="628650" y="889396"/>
            <a:ext cx="7886700" cy="1325563"/>
          </a:xfrm>
        </p:spPr>
        <p:txBody>
          <a:bodyPr/>
          <a:lstStyle/>
          <a:p>
            <a:pPr algn="ctr" eaLnBrk="1" hangingPunct="1"/>
            <a:r>
              <a:rPr lang="zh-CN" altLang="en-US" dirty="0"/>
              <a:t>云计算</a:t>
            </a:r>
            <a:r>
              <a:rPr lang="en-US" altLang="zh-CN" dirty="0"/>
              <a:t>----</a:t>
            </a:r>
            <a:r>
              <a:rPr lang="zh-CN" altLang="en-US" dirty="0"/>
              <a:t>是未来的发展趋势！</a:t>
            </a:r>
          </a:p>
        </p:txBody>
      </p:sp>
      <p:pic>
        <p:nvPicPr>
          <p:cNvPr id="4" name="内容占位符 3">
            <a:extLst>
              <a:ext uri="{FF2B5EF4-FFF2-40B4-BE49-F238E27FC236}">
                <a16:creationId xmlns:a16="http://schemas.microsoft.com/office/drawing/2014/main" id="{BB010A2A-E98E-4E2A-9A1B-4E31C4F65F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5" r="1764"/>
          <a:stretch/>
        </p:blipFill>
        <p:spPr>
          <a:xfrm>
            <a:off x="914400" y="1843317"/>
            <a:ext cx="7142479" cy="4914693"/>
          </a:xfrm>
        </p:spPr>
      </p:pic>
      <p:grpSp>
        <p:nvGrpSpPr>
          <p:cNvPr id="5" name="组合 4">
            <a:extLst>
              <a:ext uri="{FF2B5EF4-FFF2-40B4-BE49-F238E27FC236}">
                <a16:creationId xmlns:a16="http://schemas.microsoft.com/office/drawing/2014/main" id="{87782D3B-067E-45F9-B576-12821E090DB1}"/>
              </a:ext>
            </a:extLst>
          </p:cNvPr>
          <p:cNvGrpSpPr/>
          <p:nvPr/>
        </p:nvGrpSpPr>
        <p:grpSpPr>
          <a:xfrm>
            <a:off x="199226" y="353544"/>
            <a:ext cx="5108269" cy="466490"/>
            <a:chOff x="199226" y="353544"/>
            <a:chExt cx="5108269" cy="466490"/>
          </a:xfrm>
        </p:grpSpPr>
        <p:sp>
          <p:nvSpPr>
            <p:cNvPr id="6" name="Freeform 5">
              <a:extLst>
                <a:ext uri="{FF2B5EF4-FFF2-40B4-BE49-F238E27FC236}">
                  <a16:creationId xmlns:a16="http://schemas.microsoft.com/office/drawing/2014/main" id="{748E4D17-D5D2-4B4F-A365-AA11D17B5C71}"/>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2F855752-B472-4C2D-864A-4FB25A01CFF6}"/>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id="{0D3372E4-CA9D-4C69-A424-2B9606BC3380}"/>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id="{7720D88B-18D9-48AA-B36F-E00C3F14F899}"/>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16" presetClass="entr" presetSubtype="2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内容占位符 2">
            <a:extLst>
              <a:ext uri="{FF2B5EF4-FFF2-40B4-BE49-F238E27FC236}">
                <a16:creationId xmlns:a16="http://schemas.microsoft.com/office/drawing/2014/main" id="{EF38C9E6-ED20-4356-B6F4-52C16CB53FBA}"/>
              </a:ext>
            </a:extLst>
          </p:cNvPr>
          <p:cNvSpPr txBox="1">
            <a:spLocks/>
          </p:cNvSpPr>
          <p:nvPr/>
        </p:nvSpPr>
        <p:spPr>
          <a:xfrm>
            <a:off x="151606" y="1150391"/>
            <a:ext cx="8840788" cy="1760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云计算时代用户肯定会十分关注自己存储在云端的数据是否安全，而对于企业来说，企业数据存储在云端这也使得企业在做出任何云计算方面决策时变得谨小慎微，因为</a:t>
            </a:r>
            <a:r>
              <a:rPr lang="zh-CN" altLang="en-US" sz="2400" dirty="0">
                <a:solidFill>
                  <a:srgbClr val="FF0000"/>
                </a:solidFill>
                <a:latin typeface="楷体" panose="02010609060101010101" pitchFamily="49" charset="-122"/>
                <a:ea typeface="楷体" panose="02010609060101010101" pitchFamily="49" charset="-122"/>
              </a:rPr>
              <a:t>一旦大量云端数据遭到攻击和破坏</a:t>
            </a:r>
            <a:r>
              <a:rPr lang="zh-CN" altLang="en-US" sz="2400" dirty="0">
                <a:latin typeface="楷体" panose="02010609060101010101" pitchFamily="49" charset="-122"/>
                <a:ea typeface="楷体" panose="02010609060101010101" pitchFamily="49" charset="-122"/>
              </a:rPr>
              <a:t>的话，可能对于企业来说将会迎来一场</a:t>
            </a:r>
            <a:r>
              <a:rPr lang="zh-CN" altLang="en-US" sz="2400" dirty="0">
                <a:solidFill>
                  <a:srgbClr val="FF0000"/>
                </a:solidFill>
                <a:latin typeface="楷体" panose="02010609060101010101" pitchFamily="49" charset="-122"/>
                <a:ea typeface="楷体" panose="02010609060101010101" pitchFamily="49" charset="-122"/>
              </a:rPr>
              <a:t>毁灭性</a:t>
            </a:r>
            <a:r>
              <a:rPr lang="zh-CN" altLang="en-US" sz="2400" dirty="0">
                <a:latin typeface="楷体" panose="02010609060101010101" pitchFamily="49" charset="-122"/>
                <a:ea typeface="楷体" panose="02010609060101010101" pitchFamily="49" charset="-122"/>
              </a:rPr>
              <a:t>的灾难。</a:t>
            </a:r>
          </a:p>
        </p:txBody>
      </p:sp>
      <p:pic>
        <p:nvPicPr>
          <p:cNvPr id="10" name="图片 9">
            <a:extLst>
              <a:ext uri="{FF2B5EF4-FFF2-40B4-BE49-F238E27FC236}">
                <a16:creationId xmlns:a16="http://schemas.microsoft.com/office/drawing/2014/main" id="{A77AE0A9-7436-43E7-B6AE-46C473B18F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0809" y="3258621"/>
            <a:ext cx="6645592" cy="340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68761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ircle(in)">
                                      <p:cBhvr>
                                        <p:cTn id="7" dur="2000"/>
                                        <p:tgtEl>
                                          <p:spTgt spid="9">
                                            <p:txEl>
                                              <p:pRg st="0" end="0"/>
                                            </p:txEl>
                                          </p:spTgt>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标题 1">
            <a:extLst>
              <a:ext uri="{FF2B5EF4-FFF2-40B4-BE49-F238E27FC236}">
                <a16:creationId xmlns:a16="http://schemas.microsoft.com/office/drawing/2014/main" id="{18E12EAC-F4C0-436D-A6B9-E9503982B102}"/>
              </a:ext>
            </a:extLst>
          </p:cNvPr>
          <p:cNvSpPr txBox="1">
            <a:spLocks/>
          </p:cNvSpPr>
          <p:nvPr/>
        </p:nvSpPr>
        <p:spPr>
          <a:xfrm>
            <a:off x="199226" y="1021790"/>
            <a:ext cx="8529320" cy="25469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往往企业的数据都存储在较为安全的</a:t>
            </a:r>
            <a:r>
              <a:rPr lang="zh-CN" altLang="en-US" sz="2800" dirty="0">
                <a:solidFill>
                  <a:srgbClr val="FF0000"/>
                </a:solidFill>
                <a:latin typeface="楷体" panose="02010609060101010101" pitchFamily="49" charset="-122"/>
                <a:ea typeface="楷体" panose="02010609060101010101" pitchFamily="49" charset="-122"/>
              </a:rPr>
              <a:t>数据中心</a:t>
            </a:r>
            <a:r>
              <a:rPr lang="zh-CN" altLang="en-US" sz="2800" dirty="0">
                <a:latin typeface="楷体" panose="02010609060101010101" pitchFamily="49" charset="-122"/>
                <a:ea typeface="楷体" panose="02010609060101010101" pitchFamily="49" charset="-122"/>
              </a:rPr>
              <a:t>里，企业也投入巨资来保护数据中心的安全。</a:t>
            </a:r>
            <a:endParaRPr lang="en-US" altLang="zh-CN" sz="2800" dirty="0">
              <a:latin typeface="楷体" panose="02010609060101010101" pitchFamily="49" charset="-122"/>
              <a:ea typeface="楷体" panose="02010609060101010101" pitchFamily="49" charset="-122"/>
            </a:endParaRPr>
          </a:p>
          <a:p>
            <a:pPr marL="457200" indent="-457200" algn="just">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但尽管如此，数据中心还是有很多</a:t>
            </a:r>
            <a:r>
              <a:rPr lang="zh-CN" altLang="en-US" sz="2800" dirty="0">
                <a:solidFill>
                  <a:srgbClr val="FF0000"/>
                </a:solidFill>
                <a:latin typeface="楷体" panose="02010609060101010101" pitchFamily="49" charset="-122"/>
                <a:ea typeface="楷体" panose="02010609060101010101" pitchFamily="49" charset="-122"/>
              </a:rPr>
              <a:t>盲点</a:t>
            </a:r>
            <a:r>
              <a:rPr lang="zh-CN" altLang="en-US" sz="2800" dirty="0">
                <a:latin typeface="楷体" panose="02010609060101010101" pitchFamily="49" charset="-122"/>
                <a:ea typeface="楷体" panose="02010609060101010101" pitchFamily="49" charset="-122"/>
              </a:rPr>
              <a:t>被外部力量利用。</a:t>
            </a:r>
            <a:endParaRPr lang="en-US" altLang="zh-CN" sz="2800" dirty="0">
              <a:latin typeface="楷体" panose="02010609060101010101" pitchFamily="49" charset="-122"/>
              <a:ea typeface="楷体" panose="02010609060101010101" pitchFamily="49" charset="-122"/>
            </a:endParaRPr>
          </a:p>
          <a:p>
            <a:pPr marL="457200" indent="-457200" algn="just">
              <a:buFont typeface="Arial" panose="020B0604020202020204" pitchFamily="34" charset="0"/>
              <a:buChar char="•"/>
            </a:pPr>
            <a:r>
              <a:rPr lang="zh-CN" altLang="en-US" sz="2800" dirty="0">
                <a:latin typeface="楷体" panose="02010609060101010101" pitchFamily="49" charset="-122"/>
                <a:ea typeface="楷体" panose="02010609060101010101" pitchFamily="49" charset="-122"/>
              </a:rPr>
              <a:t>根据调查显示，目前至少有</a:t>
            </a:r>
            <a:r>
              <a:rPr lang="en-US" altLang="zh-CN" sz="2800" dirty="0">
                <a:solidFill>
                  <a:srgbClr val="FF0000"/>
                </a:solidFill>
                <a:latin typeface="楷体" panose="02010609060101010101" pitchFamily="49" charset="-122"/>
                <a:ea typeface="楷体" panose="02010609060101010101" pitchFamily="49" charset="-122"/>
              </a:rPr>
              <a:t>60%</a:t>
            </a:r>
            <a:r>
              <a:rPr lang="zh-CN" altLang="en-US" sz="2800" dirty="0">
                <a:latin typeface="楷体" panose="02010609060101010101" pitchFamily="49" charset="-122"/>
                <a:ea typeface="楷体" panose="02010609060101010101" pitchFamily="49" charset="-122"/>
              </a:rPr>
              <a:t>的企业数据仍在没有足够保护的环境下运行。</a:t>
            </a:r>
          </a:p>
        </p:txBody>
      </p:sp>
      <p:pic>
        <p:nvPicPr>
          <p:cNvPr id="10" name="图片 9">
            <a:extLst>
              <a:ext uri="{FF2B5EF4-FFF2-40B4-BE49-F238E27FC236}">
                <a16:creationId xmlns:a16="http://schemas.microsoft.com/office/drawing/2014/main" id="{2727FCFE-0ABE-438B-BFB2-8BC464E10B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3686197"/>
            <a:ext cx="5360352" cy="29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026735"/>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wipe(up)">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wipe(up)">
                                      <p:cBhvr>
                                        <p:cTn id="21"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1EEF461-981E-4A05-B0DB-45C7BE05271B}"/>
              </a:ext>
            </a:extLst>
          </p:cNvPr>
          <p:cNvSpPr txBox="1">
            <a:spLocks noChangeArrowheads="1"/>
          </p:cNvSpPr>
          <p:nvPr/>
        </p:nvSpPr>
        <p:spPr bwMode="auto">
          <a:xfrm>
            <a:off x="296966" y="940252"/>
            <a:ext cx="864025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0"/>
              </a:spcBef>
            </a:pPr>
            <a:r>
              <a:rPr lang="zh-CN" altLang="en-US" sz="2400" dirty="0">
                <a:latin typeface="+mj-ea"/>
                <a:ea typeface="+mj-ea"/>
              </a:rPr>
              <a:t>云计算的存储安全之所以被人关注，因为每个人都不希望自己的隐私被泄露</a:t>
            </a:r>
            <a:endParaRPr lang="en-US" altLang="zh-CN" sz="2400" dirty="0">
              <a:latin typeface="+mj-ea"/>
              <a:ea typeface="+mj-ea"/>
            </a:endParaRPr>
          </a:p>
          <a:p>
            <a:pPr marL="342900" indent="-342900">
              <a:lnSpc>
                <a:spcPct val="100000"/>
              </a:lnSpc>
              <a:spcBef>
                <a:spcPct val="0"/>
              </a:spcBef>
            </a:pPr>
            <a:r>
              <a:rPr lang="zh-CN" altLang="en-US" sz="2400" dirty="0">
                <a:latin typeface="+mj-ea"/>
              </a:rPr>
              <a:t>苹果作为世界上最赚钱，最有钱的公司，</a:t>
            </a:r>
            <a:r>
              <a:rPr lang="en-US" altLang="zh-CN" sz="2400" dirty="0">
                <a:latin typeface="+mj-ea"/>
              </a:rPr>
              <a:t>IOS</a:t>
            </a:r>
            <a:r>
              <a:rPr lang="zh-CN" altLang="en-US" sz="2400" dirty="0">
                <a:latin typeface="+mj-ea"/>
              </a:rPr>
              <a:t>系统的安全性一直为人称道。然而苹果的</a:t>
            </a:r>
            <a:r>
              <a:rPr lang="en-US" altLang="zh-CN" sz="2400" dirty="0">
                <a:latin typeface="+mj-ea"/>
              </a:rPr>
              <a:t>iCloud</a:t>
            </a:r>
            <a:r>
              <a:rPr lang="zh-CN" altLang="en-US" sz="2400" dirty="0">
                <a:latin typeface="+mj-ea"/>
              </a:rPr>
              <a:t>服务也暴露出泄露事件，受害者包括美国女星“丰臀金”金</a:t>
            </a:r>
            <a:r>
              <a:rPr lang="en-US" altLang="zh-CN" sz="2400" dirty="0">
                <a:latin typeface="+mj-ea"/>
              </a:rPr>
              <a:t>·</a:t>
            </a:r>
            <a:r>
              <a:rPr lang="zh-CN" altLang="en-US" sz="2400" dirty="0">
                <a:latin typeface="+mj-ea"/>
              </a:rPr>
              <a:t>卡戴珊、加拿大歌手艾薇儿、女演员哈金斯和美国足球女将苏露等</a:t>
            </a:r>
            <a:endParaRPr lang="zh-CN" altLang="en-US" sz="2400" dirty="0">
              <a:latin typeface="+mj-ea"/>
              <a:ea typeface="+mj-ea"/>
            </a:endParaRPr>
          </a:p>
        </p:txBody>
      </p:sp>
      <p:pic>
        <p:nvPicPr>
          <p:cNvPr id="6" name="图片 5">
            <a:extLst>
              <a:ext uri="{FF2B5EF4-FFF2-40B4-BE49-F238E27FC236}">
                <a16:creationId xmlns:a16="http://schemas.microsoft.com/office/drawing/2014/main" id="{91B788CB-8E75-4603-825B-A200E01A6EA8}"/>
              </a:ext>
            </a:extLst>
          </p:cNvPr>
          <p:cNvPicPr>
            <a:picLocks noChangeAspect="1"/>
          </p:cNvPicPr>
          <p:nvPr/>
        </p:nvPicPr>
        <p:blipFill rotWithShape="1">
          <a:blip r:embed="rId2">
            <a:extLst>
              <a:ext uri="{28A0092B-C50C-407E-A947-70E740481C1C}">
                <a14:useLocalDpi xmlns:a14="http://schemas.microsoft.com/office/drawing/2010/main" val="0"/>
              </a:ext>
            </a:extLst>
          </a:blip>
          <a:srcRect l="561" t="3315" r="6288" b="4950"/>
          <a:stretch/>
        </p:blipFill>
        <p:spPr bwMode="auto">
          <a:xfrm>
            <a:off x="1381131" y="3319008"/>
            <a:ext cx="6685909" cy="34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E4F84D1E-FD51-42A6-B973-AC2AC4443151}"/>
              </a:ext>
            </a:extLst>
          </p:cNvPr>
          <p:cNvGrpSpPr/>
          <p:nvPr/>
        </p:nvGrpSpPr>
        <p:grpSpPr>
          <a:xfrm>
            <a:off x="199226" y="353544"/>
            <a:ext cx="5108269" cy="466490"/>
            <a:chOff x="199226" y="353544"/>
            <a:chExt cx="5108269" cy="466490"/>
          </a:xfrm>
        </p:grpSpPr>
        <p:sp>
          <p:nvSpPr>
            <p:cNvPr id="8" name="Freeform 5">
              <a:extLst>
                <a:ext uri="{FF2B5EF4-FFF2-40B4-BE49-F238E27FC236}">
                  <a16:creationId xmlns:a16="http://schemas.microsoft.com/office/drawing/2014/main" id="{B51C2BD9-5AA4-4A3C-A836-35881C941FE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Freeform 6">
              <a:extLst>
                <a:ext uri="{FF2B5EF4-FFF2-40B4-BE49-F238E27FC236}">
                  <a16:creationId xmlns:a16="http://schemas.microsoft.com/office/drawing/2014/main" id="{7B134754-F700-4967-8623-F3CA3BE000E8}"/>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0" name="Freeform 7">
              <a:extLst>
                <a:ext uri="{FF2B5EF4-FFF2-40B4-BE49-F238E27FC236}">
                  <a16:creationId xmlns:a16="http://schemas.microsoft.com/office/drawing/2014/main" id="{9E452203-A0A4-49CC-B801-0D0C25587F0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11" name="TextBox 54">
              <a:extLst>
                <a:ext uri="{FF2B5EF4-FFF2-40B4-BE49-F238E27FC236}">
                  <a16:creationId xmlns:a16="http://schemas.microsoft.com/office/drawing/2014/main" id="{C390B630-678B-4C94-96C3-61CFB2C345A6}"/>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with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nodeType="withGroup">
                            <p:stCondLst>
                              <p:cond delay="2000"/>
                            </p:stCondLst>
                            <p:childTnLst>
                              <p:par>
                                <p:cTn id="17" presetID="14" presetClass="exit" presetSubtype="10" fill="hold" nodeType="afterEffect">
                                  <p:stCondLst>
                                    <p:cond delay="0"/>
                                  </p:stCondLst>
                                  <p:childTnLst>
                                    <p:animEffect transition="out" filter="randombar(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10" name="Group 31">
            <a:extLst>
              <a:ext uri="{FF2B5EF4-FFF2-40B4-BE49-F238E27FC236}">
                <a16:creationId xmlns:a16="http://schemas.microsoft.com/office/drawing/2014/main" id="{237C063E-3ED2-45A1-A853-3EA45BBD0F5D}"/>
              </a:ext>
            </a:extLst>
          </p:cNvPr>
          <p:cNvGraphicFramePr>
            <a:graphicFrameLocks/>
          </p:cNvGraphicFramePr>
          <p:nvPr>
            <p:extLst/>
          </p:nvPr>
        </p:nvGraphicFramePr>
        <p:xfrm>
          <a:off x="228600" y="1046480"/>
          <a:ext cx="8534400" cy="5457976"/>
        </p:xfrm>
        <a:graphic>
          <a:graphicData uri="http://schemas.openxmlformats.org/drawingml/2006/table">
            <a:tbl>
              <a:tblPr/>
              <a:tblGrid>
                <a:gridCol w="25146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6023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000" b="0" i="0" u="none" strike="noStrike" cap="none" normalizeH="0" baseline="0" dirty="0">
                          <a:ln>
                            <a:noFill/>
                          </a:ln>
                          <a:solidFill>
                            <a:srgbClr val="000099"/>
                          </a:solidFill>
                          <a:effectLst/>
                          <a:latin typeface="Arial" panose="020B0604020202020204" pitchFamily="34" charset="0"/>
                          <a:ea typeface="黑体" panose="02010609060101010101" charset="-122"/>
                        </a:rPr>
                        <a:t>云计算的特点</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000" b="0" i="0" u="none" strike="noStrike" cap="none" normalizeH="0" baseline="0">
                          <a:ln>
                            <a:noFill/>
                          </a:ln>
                          <a:solidFill>
                            <a:srgbClr val="000099"/>
                          </a:solidFill>
                          <a:effectLst/>
                          <a:latin typeface="Arial" panose="020B0604020202020204" pitchFamily="34" charset="0"/>
                          <a:ea typeface="黑体" panose="02010609060101010101" charset="-122"/>
                        </a:rPr>
                        <a:t>安全威胁</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96757">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a:ln>
                            <a:noFill/>
                          </a:ln>
                          <a:solidFill>
                            <a:srgbClr val="008000"/>
                          </a:solidFill>
                          <a:effectLst/>
                          <a:latin typeface="黑体" panose="02010609060101010101" charset="-122"/>
                          <a:ea typeface="黑体" panose="02010609060101010101" charset="-122"/>
                        </a:rPr>
                        <a:t>数据和服务外包</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a:ln>
                            <a:noFill/>
                          </a:ln>
                          <a:solidFill>
                            <a:schemeClr val="tx1"/>
                          </a:solidFill>
                          <a:effectLst/>
                          <a:latin typeface="黑体" panose="02010609060101010101" charset="-122"/>
                          <a:ea typeface="黑体" panose="02010609060101010101" charset="-122"/>
                        </a:rPr>
                        <a:t>1</a:t>
                      </a:r>
                      <a:r>
                        <a:rPr kumimoji="0" lang="zh-CN" altLang="en-US" sz="1900" b="1" i="0" u="none" strike="noStrike" cap="none" normalizeH="0" baseline="0">
                          <a:ln>
                            <a:noFill/>
                          </a:ln>
                          <a:solidFill>
                            <a:schemeClr val="tx1"/>
                          </a:solidFill>
                          <a:effectLst/>
                          <a:latin typeface="黑体" panose="02010609060101010101" charset="-122"/>
                          <a:ea typeface="黑体" panose="02010609060101010101" charset="-122"/>
                        </a:rPr>
                        <a:t>）隐私泄露</a:t>
                      </a: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a:ln>
                            <a:noFill/>
                          </a:ln>
                          <a:solidFill>
                            <a:schemeClr val="tx1"/>
                          </a:solidFill>
                          <a:effectLst/>
                          <a:latin typeface="黑体" panose="02010609060101010101" charset="-122"/>
                          <a:ea typeface="黑体" panose="02010609060101010101" charset="-122"/>
                        </a:rPr>
                        <a:t>2</a:t>
                      </a:r>
                      <a:r>
                        <a:rPr kumimoji="0" lang="zh-CN" altLang="en-US" sz="1900" b="1" i="0" u="none" strike="noStrike" cap="none" normalizeH="0" baseline="0">
                          <a:ln>
                            <a:noFill/>
                          </a:ln>
                          <a:solidFill>
                            <a:schemeClr val="tx1"/>
                          </a:solidFill>
                          <a:effectLst/>
                          <a:latin typeface="黑体" panose="02010609060101010101" charset="-122"/>
                          <a:ea typeface="黑体" panose="02010609060101010101" charset="-122"/>
                        </a:rPr>
                        <a:t>）代码被盗</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05797">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a:ln>
                            <a:noFill/>
                          </a:ln>
                          <a:solidFill>
                            <a:srgbClr val="008000"/>
                          </a:solidFill>
                          <a:effectLst/>
                          <a:latin typeface="黑体" panose="02010609060101010101" charset="-122"/>
                          <a:ea typeface="黑体" panose="02010609060101010101" charset="-122"/>
                        </a:rPr>
                        <a:t>多租户和跨域共享</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dirty="0">
                          <a:ln>
                            <a:noFill/>
                          </a:ln>
                          <a:solidFill>
                            <a:schemeClr val="tx1"/>
                          </a:solidFill>
                          <a:effectLst/>
                          <a:latin typeface="黑体" panose="02010609060101010101" charset="-122"/>
                          <a:ea typeface="黑体" panose="02010609060101010101" charset="-122"/>
                        </a:rPr>
                        <a:t>1</a:t>
                      </a: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）信任关系的建立、管理和维护更加困难</a:t>
                      </a:r>
                      <a:r>
                        <a:rPr kumimoji="0" lang="en-US" altLang="zh-CN" sz="1900" b="1" i="0" u="none" strike="noStrike" cap="none" normalizeH="0" baseline="0" dirty="0">
                          <a:ln>
                            <a:noFill/>
                          </a:ln>
                          <a:solidFill>
                            <a:schemeClr val="tx1"/>
                          </a:solidFill>
                          <a:effectLst/>
                          <a:latin typeface="黑体" panose="02010609060101010101" charset="-122"/>
                          <a:ea typeface="黑体" panose="02010609060101010101" charset="-122"/>
                        </a:rPr>
                        <a:t>;</a:t>
                      </a:r>
                    </a:p>
                    <a:p>
                      <a:pPr marL="0" marR="0" lvl="0" indent="0" algn="l" defTabSz="914400" rtl="0" eaLnBrk="1" fontAlgn="base" latinLnBrk="0" hangingPunct="1">
                        <a:lnSpc>
                          <a:spcPct val="100000"/>
                        </a:lnSpc>
                        <a:spcBef>
                          <a:spcPct val="3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dirty="0">
                          <a:ln>
                            <a:noFill/>
                          </a:ln>
                          <a:solidFill>
                            <a:schemeClr val="tx1"/>
                          </a:solidFill>
                          <a:effectLst/>
                          <a:latin typeface="黑体" panose="02010609060101010101" charset="-122"/>
                          <a:ea typeface="黑体" panose="02010609060101010101" charset="-122"/>
                        </a:rPr>
                        <a:t>2</a:t>
                      </a: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）服务授权和访问控制变得更加复杂；</a:t>
                      </a:r>
                    </a:p>
                    <a:p>
                      <a:pPr marL="0" marR="0" lvl="0" indent="0" algn="l" defTabSz="914400" rtl="0" eaLnBrk="1" fontAlgn="base" latinLnBrk="0" hangingPunct="1">
                        <a:lnSpc>
                          <a:spcPct val="100000"/>
                        </a:lnSpc>
                        <a:spcBef>
                          <a:spcPct val="3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chemeClr val="tx1"/>
                          </a:solidFill>
                          <a:effectLst/>
                          <a:latin typeface="Arial" panose="020B0604020202020204" pitchFamily="34" charset="0"/>
                          <a:ea typeface="黑体" panose="02010609060101010101" charset="-122"/>
                        </a:rPr>
                        <a:t>（</a:t>
                      </a:r>
                      <a:r>
                        <a:rPr kumimoji="0" lang="en-US" altLang="zh-CN" sz="1900" b="1" i="0" u="none" strike="noStrike" cap="none" normalizeH="0" baseline="0" dirty="0">
                          <a:ln>
                            <a:noFill/>
                          </a:ln>
                          <a:solidFill>
                            <a:schemeClr val="tx1"/>
                          </a:solidFill>
                          <a:effectLst/>
                          <a:latin typeface="Arial" panose="020B0604020202020204" pitchFamily="34" charset="0"/>
                          <a:ea typeface="黑体" panose="02010609060101010101" charset="-122"/>
                        </a:rPr>
                        <a:t>3</a:t>
                      </a:r>
                      <a:r>
                        <a:rPr kumimoji="0" lang="zh-CN" altLang="en-US" sz="1900" b="1" i="0" u="none" strike="noStrike" cap="none" normalizeH="0" baseline="0" dirty="0">
                          <a:ln>
                            <a:noFill/>
                          </a:ln>
                          <a:solidFill>
                            <a:schemeClr val="tx1"/>
                          </a:solidFill>
                          <a:effectLst/>
                          <a:latin typeface="Arial" panose="020B0604020202020204" pitchFamily="34" charset="0"/>
                          <a:ea typeface="黑体" panose="02010609060101010101" charset="-122"/>
                        </a:rPr>
                        <a:t>）反动、黄色、钓鱼欺诈等不良信息的</a:t>
                      </a:r>
                      <a:r>
                        <a:rPr kumimoji="0" lang="zh-CN" altLang="en-US" sz="1900" b="1" i="0" u="none" strike="noStrike" cap="none" normalizeH="0" baseline="0" dirty="0">
                          <a:ln>
                            <a:noFill/>
                          </a:ln>
                          <a:solidFill>
                            <a:srgbClr val="0033CC"/>
                          </a:solidFill>
                          <a:effectLst/>
                          <a:latin typeface="Arial" panose="020B0604020202020204" pitchFamily="34" charset="0"/>
                          <a:ea typeface="黑体" panose="02010609060101010101" charset="-122"/>
                        </a:rPr>
                        <a:t>云缓冲</a:t>
                      </a:r>
                    </a:p>
                    <a:p>
                      <a:pPr marL="0" marR="0" lvl="0" indent="0" algn="l" defTabSz="914400" rtl="0" eaLnBrk="1" fontAlgn="base" latinLnBrk="0" hangingPunct="1">
                        <a:lnSpc>
                          <a:spcPct val="100000"/>
                        </a:lnSpc>
                        <a:spcBef>
                          <a:spcPct val="3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rgbClr val="0033CC"/>
                          </a:solidFill>
                          <a:effectLst/>
                          <a:latin typeface="Arial" panose="020B0604020202020204" pitchFamily="34" charset="0"/>
                          <a:ea typeface="黑体" panose="02010609060101010101" charset="-122"/>
                        </a:rPr>
                        <a:t>（</a:t>
                      </a:r>
                      <a:r>
                        <a:rPr kumimoji="0" lang="en-US" altLang="zh-CN" sz="1900" b="1" i="0" u="none" strike="noStrike" cap="none" normalizeH="0" baseline="0" dirty="0">
                          <a:ln>
                            <a:noFill/>
                          </a:ln>
                          <a:solidFill>
                            <a:srgbClr val="0033CC"/>
                          </a:solidFill>
                          <a:effectLst/>
                          <a:latin typeface="Arial" panose="020B0604020202020204" pitchFamily="34" charset="0"/>
                          <a:ea typeface="黑体" panose="02010609060101010101" charset="-122"/>
                        </a:rPr>
                        <a:t>4</a:t>
                      </a:r>
                      <a:r>
                        <a:rPr kumimoji="0" lang="zh-CN" altLang="en-US" sz="1900" b="1" i="0" u="none" strike="noStrike" cap="none" normalizeH="0" baseline="0" dirty="0">
                          <a:ln>
                            <a:noFill/>
                          </a:ln>
                          <a:solidFill>
                            <a:srgbClr val="0033CC"/>
                          </a:solidFill>
                          <a:effectLst/>
                          <a:latin typeface="Arial" panose="020B0604020202020204" pitchFamily="34" charset="0"/>
                          <a:ea typeface="黑体" panose="02010609060101010101" charset="-122"/>
                        </a:rPr>
                        <a:t>）恶意</a:t>
                      </a:r>
                      <a:r>
                        <a:rPr kumimoji="0" lang="en-US" altLang="zh-CN" sz="1900" b="1" i="0" u="none" strike="noStrike" cap="none" normalizeH="0" baseline="0" dirty="0" err="1">
                          <a:ln>
                            <a:noFill/>
                          </a:ln>
                          <a:solidFill>
                            <a:srgbClr val="0033CC"/>
                          </a:solidFill>
                          <a:effectLst/>
                          <a:latin typeface="Arial" panose="020B0604020202020204" pitchFamily="34" charset="0"/>
                          <a:ea typeface="黑体" panose="02010609060101010101" charset="-122"/>
                        </a:rPr>
                        <a:t>SaaS</a:t>
                      </a:r>
                      <a:r>
                        <a:rPr kumimoji="0" lang="zh-CN" altLang="en-US" sz="1900" b="1" i="0" u="none" strike="noStrike" cap="none" normalizeH="0" baseline="0" dirty="0">
                          <a:ln>
                            <a:noFill/>
                          </a:ln>
                          <a:solidFill>
                            <a:srgbClr val="0033CC"/>
                          </a:solidFill>
                          <a:effectLst/>
                          <a:latin typeface="Arial" panose="020B0604020202020204" pitchFamily="34" charset="0"/>
                          <a:ea typeface="黑体" panose="02010609060101010101" charset="-122"/>
                        </a:rPr>
                        <a:t>应用</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53066">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a:ln>
                            <a:noFill/>
                          </a:ln>
                          <a:solidFill>
                            <a:srgbClr val="008000"/>
                          </a:solidFill>
                          <a:effectLst/>
                          <a:latin typeface="黑体" panose="02010609060101010101" charset="-122"/>
                          <a:ea typeface="黑体" panose="02010609060101010101" charset="-122"/>
                        </a:rPr>
                        <a:t>虚拟化</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dirty="0">
                          <a:ln>
                            <a:noFill/>
                          </a:ln>
                          <a:solidFill>
                            <a:schemeClr val="tx1"/>
                          </a:solidFill>
                          <a:effectLst/>
                          <a:latin typeface="黑体" panose="02010609060101010101" charset="-122"/>
                          <a:ea typeface="黑体" panose="02010609060101010101" charset="-122"/>
                        </a:rPr>
                        <a:t>1</a:t>
                      </a: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）用户通过租用大量的虚拟服务使得协同攻击变得更加容易，隐蔽性更强；</a:t>
                      </a: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a:t>
                      </a:r>
                      <a:r>
                        <a:rPr kumimoji="0" lang="en-US" altLang="zh-CN" sz="1900" b="1" i="0" u="none" strike="noStrike" cap="none" normalizeH="0" baseline="0" dirty="0">
                          <a:ln>
                            <a:noFill/>
                          </a:ln>
                          <a:solidFill>
                            <a:schemeClr val="tx1"/>
                          </a:solidFill>
                          <a:effectLst/>
                          <a:latin typeface="黑体" panose="02010609060101010101" charset="-122"/>
                          <a:ea typeface="黑体" panose="02010609060101010101" charset="-122"/>
                        </a:rPr>
                        <a:t>2</a:t>
                      </a:r>
                      <a:r>
                        <a:rPr kumimoji="0" lang="zh-CN" altLang="en-US" sz="1900" b="1" i="0" u="none" strike="noStrike" cap="none" normalizeH="0" baseline="0" dirty="0">
                          <a:ln>
                            <a:noFill/>
                          </a:ln>
                          <a:solidFill>
                            <a:schemeClr val="tx1"/>
                          </a:solidFill>
                          <a:effectLst/>
                          <a:latin typeface="黑体" panose="02010609060101010101" charset="-122"/>
                          <a:ea typeface="黑体" panose="02010609060101010101" charset="-122"/>
                        </a:rPr>
                        <a:t>）资源虚拟化支持不同租户的虚拟资源部署在相同的物理资源上，方便了恶意用户借助共享资源实施</a:t>
                      </a:r>
                      <a:r>
                        <a:rPr kumimoji="0" lang="zh-CN" altLang="en-US" sz="1900" b="1" i="0" u="none" strike="noStrike" cap="none" normalizeH="0" baseline="0" dirty="0">
                          <a:ln>
                            <a:noFill/>
                          </a:ln>
                          <a:solidFill>
                            <a:srgbClr val="0033CC"/>
                          </a:solidFill>
                          <a:effectLst/>
                          <a:latin typeface="黑体" panose="02010609060101010101" charset="-122"/>
                          <a:ea typeface="黑体" panose="02010609060101010101" charset="-122"/>
                        </a:rPr>
                        <a:t>侧通道攻击。</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7064304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Rectangle 3">
            <a:extLst>
              <a:ext uri="{FF2B5EF4-FFF2-40B4-BE49-F238E27FC236}">
                <a16:creationId xmlns:a16="http://schemas.microsoft.com/office/drawing/2014/main" id="{AB3F8E99-CA99-416E-87A4-D875DFC6E100}"/>
              </a:ext>
            </a:extLst>
          </p:cNvPr>
          <p:cNvSpPr txBox="1">
            <a:spLocks noRot="1" noChangeArrowheads="1"/>
          </p:cNvSpPr>
          <p:nvPr/>
        </p:nvSpPr>
        <p:spPr>
          <a:xfrm>
            <a:off x="304800" y="1600200"/>
            <a:ext cx="4043680" cy="4637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由此可见，云计算的</a:t>
            </a:r>
            <a:r>
              <a:rPr lang="zh-CN" altLang="en-US" b="1" dirty="0">
                <a:solidFill>
                  <a:srgbClr val="FF0000"/>
                </a:solidFill>
                <a:effectLst>
                  <a:outerShdw blurRad="38100" dist="38100" dir="2700000" algn="tl">
                    <a:srgbClr val="C0C0C0"/>
                  </a:outerShdw>
                </a:effectLst>
              </a:rPr>
              <a:t>信任问题、网络与系统安全问题、隐私保护问题</a:t>
            </a:r>
            <a:r>
              <a:rPr lang="zh-CN" altLang="en-US" dirty="0"/>
              <a:t>是云计算安全研究的关键问题，它为个人和企业放心地使用</a:t>
            </a:r>
            <a:r>
              <a:rPr lang="zh-CN" altLang="en-US" b="1" dirty="0">
                <a:solidFill>
                  <a:srgbClr val="008000"/>
                </a:solidFill>
                <a:effectLst>
                  <a:outerShdw blurRad="38100" dist="38100" dir="2700000" algn="tl">
                    <a:srgbClr val="C0C0C0"/>
                  </a:outerShdw>
                </a:effectLst>
              </a:rPr>
              <a:t>云计算服务</a:t>
            </a:r>
            <a:r>
              <a:rPr lang="zh-CN" altLang="en-US" dirty="0"/>
              <a:t>提供了保证，从而可促进云计算</a:t>
            </a:r>
            <a:r>
              <a:rPr lang="zh-CN" altLang="en-US" b="1" dirty="0">
                <a:solidFill>
                  <a:srgbClr val="008000"/>
                </a:solidFill>
                <a:effectLst>
                  <a:outerShdw blurRad="38100" dist="38100" dir="2700000" algn="tl">
                    <a:srgbClr val="C0C0C0"/>
                  </a:outerShdw>
                </a:effectLst>
              </a:rPr>
              <a:t>持续、深入</a:t>
            </a:r>
            <a:r>
              <a:rPr lang="zh-CN" altLang="en-US" dirty="0"/>
              <a:t>的发展。</a:t>
            </a:r>
            <a:endParaRPr lang="en-US" altLang="zh-CN" dirty="0"/>
          </a:p>
        </p:txBody>
      </p:sp>
      <p:graphicFrame>
        <p:nvGraphicFramePr>
          <p:cNvPr id="13" name="Object 19">
            <a:extLst>
              <a:ext uri="{FF2B5EF4-FFF2-40B4-BE49-F238E27FC236}">
                <a16:creationId xmlns:a16="http://schemas.microsoft.com/office/drawing/2014/main" id="{E46AFB5A-5E70-4776-B979-5B106A629AC2}"/>
              </a:ext>
            </a:extLst>
          </p:cNvPr>
          <p:cNvGraphicFramePr>
            <a:graphicFrameLocks noChangeAspect="1"/>
          </p:cNvGraphicFramePr>
          <p:nvPr/>
        </p:nvGraphicFramePr>
        <p:xfrm>
          <a:off x="5105400" y="1676400"/>
          <a:ext cx="2819400" cy="2236788"/>
        </p:xfrm>
        <a:graphic>
          <a:graphicData uri="http://schemas.openxmlformats.org/presentationml/2006/ole">
            <mc:AlternateContent xmlns:mc="http://schemas.openxmlformats.org/markup-compatibility/2006">
              <mc:Choice xmlns:v="urn:schemas-microsoft-com:vml" Requires="v">
                <p:oleObj spid="_x0000_s1028" r:id="rId3" imgW="7904762" imgH="6268325" progId="Paint.Picture">
                  <p:embed/>
                </p:oleObj>
              </mc:Choice>
              <mc:Fallback>
                <p:oleObj r:id="rId3" imgW="7904762" imgH="6268325" progId="Paint.Picture">
                  <p:embed/>
                  <p:pic>
                    <p:nvPicPr>
                      <p:cNvPr id="13" name="Object 19">
                        <a:extLst>
                          <a:ext uri="{FF2B5EF4-FFF2-40B4-BE49-F238E27FC236}">
                            <a16:creationId xmlns:a16="http://schemas.microsoft.com/office/drawing/2014/main" id="{E46AFB5A-5E70-4776-B979-5B106A629AC2}"/>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676400"/>
                        <a:ext cx="2819400" cy="22367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Text Box 8">
            <a:extLst>
              <a:ext uri="{FF2B5EF4-FFF2-40B4-BE49-F238E27FC236}">
                <a16:creationId xmlns:a16="http://schemas.microsoft.com/office/drawing/2014/main" id="{AE450C21-559B-4054-8707-7E40C01ABCAD}"/>
              </a:ext>
            </a:extLst>
          </p:cNvPr>
          <p:cNvSpPr txBox="1">
            <a:spLocks noChangeArrowheads="1"/>
          </p:cNvSpPr>
          <p:nvPr/>
        </p:nvSpPr>
        <p:spPr bwMode="auto">
          <a:xfrm>
            <a:off x="5029200" y="3962400"/>
            <a:ext cx="3124200" cy="366713"/>
          </a:xfrm>
          <a:prstGeom prst="rect">
            <a:avLst/>
          </a:prstGeom>
          <a:noFill/>
          <a:ln w="9525">
            <a:noFill/>
            <a:miter lim="800000"/>
          </a:ln>
          <a:effectLst/>
        </p:spPr>
        <p:txBody>
          <a:bodyPr>
            <a:spAutoFit/>
          </a:bodyPr>
          <a:lstStyle/>
          <a:p>
            <a:pPr algn="ctr">
              <a:spcBef>
                <a:spcPct val="50000"/>
              </a:spcBef>
              <a:buFontTx/>
              <a:buNone/>
              <a:defRPr/>
            </a:pPr>
            <a:r>
              <a:rPr lang="en-US" altLang="zh-CN" b="1">
                <a:solidFill>
                  <a:srgbClr val="008000"/>
                </a:solidFill>
                <a:effectLst>
                  <a:outerShdw blurRad="38100" dist="38100" dir="2700000" algn="tl">
                    <a:srgbClr val="C0C0C0"/>
                  </a:outerShdw>
                </a:effectLst>
              </a:rPr>
              <a:t>Trust  &amp; Security</a:t>
            </a:r>
          </a:p>
        </p:txBody>
      </p:sp>
    </p:spTree>
    <p:extLst>
      <p:ext uri="{BB962C8B-B14F-4D97-AF65-F5344CB8AC3E}">
        <p14:creationId xmlns:p14="http://schemas.microsoft.com/office/powerpoint/2010/main" val="321068229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Bluetooth</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4" name="圆角矩形 3"/>
          <p:cNvSpPr/>
          <p:nvPr/>
        </p:nvSpPr>
        <p:spPr>
          <a:xfrm>
            <a:off x="297418" y="2265998"/>
            <a:ext cx="8591087" cy="3260743"/>
          </a:xfrm>
          <a:prstGeom prst="round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97419" y="2428332"/>
            <a:ext cx="8423910" cy="2973122"/>
          </a:xfrm>
          <a:prstGeom prst="rect">
            <a:avLst/>
          </a:prstGeom>
          <a:noFill/>
        </p:spPr>
        <p:txBody>
          <a:bodyPr wrap="square" rtlCol="0">
            <a:spAutoFit/>
          </a:bodyPr>
          <a:lstStyle/>
          <a:p>
            <a:pPr indent="363538" algn="l">
              <a:lnSpc>
                <a:spcPct val="130000"/>
              </a:lnSpc>
            </a:pPr>
            <a:r>
              <a:rPr lang="zh-CN" altLang="en-US" sz="2400" dirty="0">
                <a:latin typeface="微软雅黑" panose="020B0503020204020204" pitchFamily="34" charset="-122"/>
                <a:ea typeface="微软雅黑" panose="020B0503020204020204" pitchFamily="34" charset="-122"/>
                <a:sym typeface="+mn-ea"/>
              </a:rPr>
              <a:t>蓝牙的</a:t>
            </a:r>
            <a:r>
              <a:rPr lang="zh-CN" altLang="en-US" sz="2400" dirty="0">
                <a:solidFill>
                  <a:srgbClr val="FF0000"/>
                </a:solidFill>
                <a:latin typeface="微软雅黑" panose="020B0503020204020204" pitchFamily="34" charset="-122"/>
                <a:ea typeface="微软雅黑" panose="020B0503020204020204" pitchFamily="34" charset="-122"/>
                <a:sym typeface="+mn-ea"/>
              </a:rPr>
              <a:t>安全隐患</a:t>
            </a: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sym typeface="+mn-ea"/>
              </a:rPr>
              <a:t>、设备地址攻击；</a:t>
            </a:r>
            <a:r>
              <a:rPr lang="en-US" altLang="zh-CN" sz="2400" dirty="0">
                <a:latin typeface="微软雅黑" panose="020B0503020204020204" pitchFamily="34" charset="-122"/>
                <a:ea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sym typeface="+mn-ea"/>
              </a:rPr>
              <a:t>、密钥管理问题； </a:t>
            </a:r>
            <a:r>
              <a:rPr lang="en-US" altLang="zh-CN" sz="2400" dirty="0">
                <a:latin typeface="微软雅黑" panose="020B0503020204020204" pitchFamily="34" charset="-122"/>
                <a:ea typeface="微软雅黑" panose="020B0503020204020204" pitchFamily="34" charset="-122"/>
                <a:sym typeface="+mn-ea"/>
              </a:rPr>
              <a:t>3</a:t>
            </a:r>
            <a:r>
              <a:rPr lang="zh-CN" altLang="en-US" sz="2400" dirty="0">
                <a:latin typeface="微软雅黑" panose="020B0503020204020204" pitchFamily="34" charset="-122"/>
                <a:ea typeface="微软雅黑" panose="020B0503020204020204" pitchFamily="34" charset="-122"/>
                <a:sym typeface="+mn-ea"/>
              </a:rPr>
              <a:t>、代码攻击；</a:t>
            </a:r>
            <a:r>
              <a:rPr lang="en-US" altLang="zh-CN" sz="2400" dirty="0">
                <a:latin typeface="微软雅黑" panose="020B0503020204020204" pitchFamily="34" charset="-122"/>
                <a:ea typeface="微软雅黑" panose="020B0503020204020204" pitchFamily="34" charset="-122"/>
                <a:sym typeface="+mn-ea"/>
              </a:rPr>
              <a:t>4</a:t>
            </a:r>
            <a:r>
              <a:rPr lang="zh-CN" altLang="en-US" sz="2400" dirty="0">
                <a:latin typeface="微软雅黑" panose="020B0503020204020204" pitchFamily="34" charset="-122"/>
                <a:ea typeface="微软雅黑" panose="020B0503020204020204" pitchFamily="34" charset="-122"/>
                <a:sym typeface="+mn-ea"/>
              </a:rPr>
              <a:t>、不支持用户认证。</a:t>
            </a:r>
            <a:endParaRPr lang="en-US" altLang="zh-CN" sz="2400" dirty="0">
              <a:latin typeface="微软雅黑" panose="020B0503020204020204" pitchFamily="34" charset="-122"/>
              <a:ea typeface="微软雅黑" panose="020B0503020204020204" pitchFamily="34" charset="-122"/>
              <a:sym typeface="+mn-ea"/>
            </a:endParaRPr>
          </a:p>
          <a:p>
            <a:pPr indent="363538" algn="l">
              <a:lnSpc>
                <a:spcPct val="130000"/>
              </a:lnSpc>
            </a:pPr>
            <a:r>
              <a:rPr lang="zh-CN" altLang="en-US" sz="2400" dirty="0">
                <a:latin typeface="微软雅黑" panose="020B0503020204020204" pitchFamily="34" charset="-122"/>
                <a:ea typeface="微软雅黑" panose="020B0503020204020204" pitchFamily="34" charset="-122"/>
                <a:sym typeface="+mn-ea"/>
              </a:rPr>
              <a:t>蓝牙规范（</a:t>
            </a:r>
            <a:r>
              <a:rPr lang="en-US" altLang="zh-CN" sz="2400" dirty="0">
                <a:solidFill>
                  <a:srgbClr val="FF0000"/>
                </a:solidFill>
                <a:latin typeface="微软雅黑" panose="020B0503020204020204" pitchFamily="34" charset="-122"/>
                <a:ea typeface="微软雅黑" panose="020B0503020204020204" pitchFamily="34" charset="-122"/>
                <a:sym typeface="+mn-ea"/>
              </a:rPr>
              <a:t>Volume 1</a:t>
            </a:r>
            <a:r>
              <a:rPr lang="zh-CN" altLang="en-US" sz="2400" dirty="0">
                <a:latin typeface="微软雅黑" panose="020B0503020204020204" pitchFamily="34" charset="-122"/>
                <a:ea typeface="微软雅黑" panose="020B0503020204020204" pitchFamily="34" charset="-122"/>
                <a:sym typeface="+mn-ea"/>
              </a:rPr>
              <a:t>）中包括了链路级安全内容，主要措施是链路级的认证和加密等。</a:t>
            </a:r>
            <a:endParaRPr lang="en-US" altLang="zh-CN" sz="2400" dirty="0">
              <a:latin typeface="微软雅黑" panose="020B0503020204020204" pitchFamily="34" charset="-122"/>
              <a:ea typeface="微软雅黑" panose="020B0503020204020204" pitchFamily="34" charset="-122"/>
              <a:sym typeface="+mn-ea"/>
            </a:endParaRPr>
          </a:p>
          <a:p>
            <a:pPr indent="363538" algn="l">
              <a:lnSpc>
                <a:spcPct val="130000"/>
              </a:lnSpc>
            </a:pPr>
            <a:r>
              <a:rPr lang="zh-CN" altLang="en-US" sz="2400" dirty="0">
                <a:latin typeface="微软雅黑" panose="020B0503020204020204" pitchFamily="34" charset="-122"/>
                <a:ea typeface="微软雅黑" panose="020B0503020204020204" pitchFamily="34" charset="-122"/>
                <a:sym typeface="+mn-ea"/>
              </a:rPr>
              <a:t>蓝牙规范（</a:t>
            </a:r>
            <a:r>
              <a:rPr lang="en-US" altLang="zh-CN" sz="2400" dirty="0">
                <a:solidFill>
                  <a:srgbClr val="FF0000"/>
                </a:solidFill>
                <a:latin typeface="微软雅黑" panose="020B0503020204020204" pitchFamily="34" charset="-122"/>
                <a:ea typeface="微软雅黑" panose="020B0503020204020204" pitchFamily="34" charset="-122"/>
                <a:sym typeface="+mn-ea"/>
              </a:rPr>
              <a:t>Volume 2</a:t>
            </a:r>
            <a:r>
              <a:rPr lang="zh-CN" altLang="en-US" sz="2400" dirty="0">
                <a:latin typeface="微软雅黑" panose="020B0503020204020204" pitchFamily="34" charset="-122"/>
                <a:ea typeface="微软雅黑" panose="020B0503020204020204" pitchFamily="34" charset="-122"/>
                <a:sym typeface="+mn-ea"/>
              </a:rPr>
              <a:t>），在链路级安全基础上又提出了服务级安全的概念。</a:t>
            </a:r>
            <a:endParaRPr lang="zh-CN" altLang="en-US" sz="2400" dirty="0">
              <a:latin typeface="微软雅黑" panose="020B0503020204020204" pitchFamily="34" charset="-122"/>
              <a:ea typeface="微软雅黑" panose="020B0503020204020204" pitchFamily="34" charset="-122"/>
            </a:endParaRPr>
          </a:p>
        </p:txBody>
      </p:sp>
      <p:pic>
        <p:nvPicPr>
          <p:cNvPr id="6" name="内容占位符 7" descr="蓝牙.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614" y="5657427"/>
            <a:ext cx="1513540" cy="832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0448603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Picture 7">
            <a:extLst>
              <a:ext uri="{FF2B5EF4-FFF2-40B4-BE49-F238E27FC236}">
                <a16:creationId xmlns:a16="http://schemas.microsoft.com/office/drawing/2014/main" id="{A89A637F-E454-4E92-8C54-68BE05D4D1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92" t="996" r="643" b="2825"/>
          <a:stretch/>
        </p:blipFill>
        <p:spPr bwMode="auto">
          <a:xfrm>
            <a:off x="3251200" y="162559"/>
            <a:ext cx="5690611" cy="661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5861419C-44E4-4833-92AD-830D60466596}"/>
              </a:ext>
            </a:extLst>
          </p:cNvPr>
          <p:cNvSpPr txBox="1">
            <a:spLocks noChangeArrowheads="1"/>
          </p:cNvSpPr>
          <p:nvPr/>
        </p:nvSpPr>
        <p:spPr bwMode="auto">
          <a:xfrm>
            <a:off x="865926" y="2695592"/>
            <a:ext cx="19140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华文楷体" panose="02010600040101010101" pitchFamily="2" charset="-122"/>
                <a:ea typeface="华文楷体" panose="02010600040101010101" pitchFamily="2" charset="-122"/>
              </a:rPr>
              <a:t>云计算的安全架构</a:t>
            </a:r>
          </a:p>
        </p:txBody>
      </p:sp>
    </p:spTree>
    <p:extLst>
      <p:ext uri="{BB962C8B-B14F-4D97-AF65-F5344CB8AC3E}">
        <p14:creationId xmlns:p14="http://schemas.microsoft.com/office/powerpoint/2010/main" val="253639444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anim calcmode="lin" valueType="num">
                                      <p:cBhvr>
                                        <p:cTn id="11" dur="500" fill="hold"/>
                                        <p:tgtEl>
                                          <p:spTgt spid="10"/>
                                        </p:tgtEl>
                                        <p:attrNameLst>
                                          <p:attrName>ppt_x</p:attrName>
                                        </p:attrNameLst>
                                      </p:cBhvr>
                                      <p:tavLst>
                                        <p:tav tm="0">
                                          <p:val>
                                            <p:strVal val="#ppt_x"/>
                                          </p:val>
                                        </p:tav>
                                        <p:tav tm="100000">
                                          <p:val>
                                            <p:strVal val="#ppt_x"/>
                                          </p:val>
                                        </p:tav>
                                      </p:tavLst>
                                    </p:anim>
                                    <p:anim calcmode="lin" valueType="num">
                                      <p:cBhvr>
                                        <p:cTn id="1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Picture 4">
            <a:extLst>
              <a:ext uri="{FF2B5EF4-FFF2-40B4-BE49-F238E27FC236}">
                <a16:creationId xmlns:a16="http://schemas.microsoft.com/office/drawing/2014/main" id="{8884AD34-72F5-4DD8-93F4-091860006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26" y="1004138"/>
            <a:ext cx="8763000" cy="558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15110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9" name="Picture 4">
            <a:extLst>
              <a:ext uri="{FF2B5EF4-FFF2-40B4-BE49-F238E27FC236}">
                <a16:creationId xmlns:a16="http://schemas.microsoft.com/office/drawing/2014/main" id="{8F1A9D01-AECE-4BC3-BF26-D3E62EDC2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06" y="815587"/>
            <a:ext cx="83820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832E7312-2C16-4376-B63A-BD9176920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66" y="4838419"/>
            <a:ext cx="8751734" cy="190310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6">
            <a:extLst>
              <a:ext uri="{FF2B5EF4-FFF2-40B4-BE49-F238E27FC236}">
                <a16:creationId xmlns:a16="http://schemas.microsoft.com/office/drawing/2014/main" id="{72E10A65-B64E-49E0-86BA-54A0A6050B5F}"/>
              </a:ext>
            </a:extLst>
          </p:cNvPr>
          <p:cNvSpPr txBox="1">
            <a:spLocks noChangeArrowheads="1"/>
          </p:cNvSpPr>
          <p:nvPr/>
        </p:nvSpPr>
        <p:spPr bwMode="auto">
          <a:xfrm>
            <a:off x="7134646" y="3693742"/>
            <a:ext cx="19140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FF0000"/>
                </a:solidFill>
                <a:latin typeface="华文楷体" panose="02010600040101010101" pitchFamily="2" charset="-122"/>
                <a:ea typeface="华文楷体" panose="02010600040101010101" pitchFamily="2" charset="-122"/>
              </a:rPr>
              <a:t>云计算的数据安全</a:t>
            </a:r>
          </a:p>
        </p:txBody>
      </p:sp>
    </p:spTree>
    <p:extLst>
      <p:ext uri="{BB962C8B-B14F-4D97-AF65-F5344CB8AC3E}">
        <p14:creationId xmlns:p14="http://schemas.microsoft.com/office/powerpoint/2010/main" val="424936612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Box 3">
            <a:extLst>
              <a:ext uri="{FF2B5EF4-FFF2-40B4-BE49-F238E27FC236}">
                <a16:creationId xmlns:a16="http://schemas.microsoft.com/office/drawing/2014/main" id="{B46E9889-8E0C-4F2C-A445-92E5A4708ED4}"/>
              </a:ext>
            </a:extLst>
          </p:cNvPr>
          <p:cNvSpPr txBox="1">
            <a:spLocks noChangeArrowheads="1"/>
          </p:cNvSpPr>
          <p:nvPr/>
        </p:nvSpPr>
        <p:spPr bwMode="auto">
          <a:xfrm>
            <a:off x="395288" y="1196975"/>
            <a:ext cx="8353425"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t>云计算的虚拟化安全</a:t>
            </a:r>
            <a:endParaRPr lang="en-US" altLang="zh-CN" sz="3200" dirty="0"/>
          </a:p>
          <a:p>
            <a:pPr eaLnBrk="1" hangingPunct="1"/>
            <a:r>
              <a:rPr lang="en-US" altLang="zh-CN" sz="2400" dirty="0"/>
              <a:t>1</a:t>
            </a:r>
            <a:r>
              <a:rPr lang="zh-CN" altLang="en-US" sz="2400" dirty="0"/>
              <a:t>、计算虚拟化特点：</a:t>
            </a:r>
            <a:r>
              <a:rPr lang="zh-CN" altLang="en-US" sz="2400" dirty="0">
                <a:solidFill>
                  <a:srgbClr val="FF0000"/>
                </a:solidFill>
              </a:rPr>
              <a:t>保真性，高性能，安全性</a:t>
            </a:r>
            <a:r>
              <a:rPr lang="zh-CN" altLang="en-US" sz="2400" dirty="0"/>
              <a:t>。</a:t>
            </a:r>
            <a:endParaRPr lang="en-US" altLang="zh-CN" sz="2400" dirty="0"/>
          </a:p>
          <a:p>
            <a:pPr eaLnBrk="1" hangingPunct="1"/>
            <a:r>
              <a:rPr lang="en-US" altLang="zh-CN" sz="2400" dirty="0"/>
              <a:t>2</a:t>
            </a:r>
            <a:r>
              <a:rPr lang="zh-CN" altLang="en-US" sz="2400" dirty="0"/>
              <a:t>、虚拟化系统分类：</a:t>
            </a:r>
            <a:r>
              <a:rPr lang="zh-CN" altLang="en-US" sz="2400" dirty="0">
                <a:solidFill>
                  <a:srgbClr val="FF0000"/>
                </a:solidFill>
              </a:rPr>
              <a:t>指令</a:t>
            </a:r>
            <a:r>
              <a:rPr lang="zh-CN" altLang="en-US" sz="2400" dirty="0"/>
              <a:t>级虚拟化，</a:t>
            </a:r>
            <a:r>
              <a:rPr lang="zh-CN" altLang="en-US" sz="2400" dirty="0">
                <a:solidFill>
                  <a:srgbClr val="FF0000"/>
                </a:solidFill>
              </a:rPr>
              <a:t>硬件</a:t>
            </a:r>
            <a:r>
              <a:rPr lang="zh-CN" altLang="en-US" sz="2400" dirty="0"/>
              <a:t>级虚拟化，</a:t>
            </a:r>
            <a:r>
              <a:rPr lang="zh-CN" altLang="en-US" sz="2400" dirty="0">
                <a:solidFill>
                  <a:srgbClr val="FF0000"/>
                </a:solidFill>
              </a:rPr>
              <a:t>操作系统</a:t>
            </a:r>
            <a:r>
              <a:rPr lang="zh-CN" altLang="en-US" sz="2400" dirty="0"/>
              <a:t>级虚拟化，</a:t>
            </a:r>
            <a:r>
              <a:rPr lang="zh-CN" altLang="en-US" sz="2400" dirty="0">
                <a:solidFill>
                  <a:srgbClr val="FF0000"/>
                </a:solidFill>
              </a:rPr>
              <a:t>编程语言级</a:t>
            </a:r>
            <a:r>
              <a:rPr lang="zh-CN" altLang="en-US" sz="2400" dirty="0"/>
              <a:t>虚拟化和</a:t>
            </a:r>
            <a:r>
              <a:rPr lang="zh-CN" altLang="en-US" sz="2400" dirty="0">
                <a:solidFill>
                  <a:srgbClr val="FF0000"/>
                </a:solidFill>
              </a:rPr>
              <a:t>程序库</a:t>
            </a:r>
            <a:r>
              <a:rPr lang="zh-CN" altLang="en-US" sz="2400" dirty="0"/>
              <a:t>级虚拟化。</a:t>
            </a:r>
            <a:endParaRPr lang="en-US" altLang="zh-CN" sz="2400" dirty="0"/>
          </a:p>
          <a:p>
            <a:pPr eaLnBrk="1" hangingPunct="1"/>
            <a:r>
              <a:rPr lang="en-US" altLang="zh-CN" sz="2400" dirty="0"/>
              <a:t>3</a:t>
            </a:r>
            <a:r>
              <a:rPr lang="zh-CN" altLang="en-US" sz="2400" dirty="0"/>
              <a:t>、计算机虚拟化的安全</a:t>
            </a:r>
            <a:endParaRPr lang="en-US" altLang="zh-CN" sz="2400" dirty="0"/>
          </a:p>
          <a:p>
            <a:pPr eaLnBrk="1" hangingPunct="1"/>
            <a:r>
              <a:rPr lang="zh-CN" altLang="en-US" sz="2400" dirty="0"/>
              <a:t>（</a:t>
            </a:r>
            <a:r>
              <a:rPr lang="en-US" altLang="zh-CN" sz="2400" dirty="0"/>
              <a:t>1</a:t>
            </a:r>
            <a:r>
              <a:rPr lang="zh-CN" altLang="en-US" sz="2400" dirty="0"/>
              <a:t>）来自计算系统</a:t>
            </a:r>
            <a:r>
              <a:rPr lang="zh-CN" altLang="en-US" sz="2400" dirty="0">
                <a:solidFill>
                  <a:srgbClr val="FF0000"/>
                </a:solidFill>
              </a:rPr>
              <a:t>体系结构</a:t>
            </a:r>
            <a:r>
              <a:rPr lang="zh-CN" altLang="en-US" sz="2400" dirty="0"/>
              <a:t>的改变。虚拟计算已从完全的物理隔离方式发展到共享式虚拟化，实现计算系统虚拟化需要在计算性能、系统安全、实现效率等因素之间进行</a:t>
            </a:r>
            <a:r>
              <a:rPr lang="zh-CN" altLang="en-US" sz="2400" dirty="0">
                <a:solidFill>
                  <a:srgbClr val="FF0000"/>
                </a:solidFill>
              </a:rPr>
              <a:t>权衡</a:t>
            </a:r>
            <a:r>
              <a:rPr lang="zh-CN" altLang="en-US" sz="2400" dirty="0"/>
              <a:t>。</a:t>
            </a:r>
            <a:endParaRPr lang="en-US" altLang="zh-CN" sz="2400" dirty="0"/>
          </a:p>
          <a:p>
            <a:pPr eaLnBrk="1" hangingPunct="1"/>
            <a:r>
              <a:rPr lang="zh-CN" altLang="en-US" sz="2400" dirty="0"/>
              <a:t>（</a:t>
            </a:r>
            <a:r>
              <a:rPr lang="en-US" altLang="zh-CN" sz="2400" dirty="0"/>
              <a:t>2</a:t>
            </a:r>
            <a:r>
              <a:rPr lang="zh-CN" altLang="en-US" sz="2400" dirty="0"/>
              <a:t>）计算机系统的</a:t>
            </a:r>
            <a:r>
              <a:rPr lang="zh-CN" altLang="en-US" sz="2400" dirty="0">
                <a:solidFill>
                  <a:srgbClr val="FF0000"/>
                </a:solidFill>
              </a:rPr>
              <a:t>运行形态</a:t>
            </a:r>
            <a:r>
              <a:rPr lang="zh-CN" altLang="en-US" sz="2400" dirty="0"/>
              <a:t>发生了变化。虚拟计算允许用户通过操纵文件的方式来创建、复制、存储、读写、共享、移植以及回溯一个机器的</a:t>
            </a:r>
            <a:r>
              <a:rPr lang="zh-CN" altLang="en-US" sz="2400" dirty="0">
                <a:solidFill>
                  <a:srgbClr val="FF0000"/>
                </a:solidFill>
              </a:rPr>
              <a:t>运行状态</a:t>
            </a:r>
            <a:r>
              <a:rPr lang="zh-CN" altLang="en-US" sz="2400" dirty="0"/>
              <a:t>，这些极大地增强了使用的灵活性，却破坏了原有基于</a:t>
            </a:r>
            <a:r>
              <a:rPr lang="zh-CN" altLang="en-US" sz="2400" dirty="0">
                <a:solidFill>
                  <a:srgbClr val="FF0000"/>
                </a:solidFill>
              </a:rPr>
              <a:t>线性时间变化</a:t>
            </a:r>
            <a:r>
              <a:rPr lang="zh-CN" altLang="en-US" sz="2400" dirty="0"/>
              <a:t>系统设定的安全策略、安全协议等的安全性和有效性。</a:t>
            </a:r>
            <a:endParaRPr lang="en-US" altLang="zh-CN" sz="2400" dirty="0"/>
          </a:p>
          <a:p>
            <a:pPr eaLnBrk="1" hangingPunct="1"/>
            <a:endParaRPr lang="zh-CN" altLang="en-US" dirty="0"/>
          </a:p>
        </p:txBody>
      </p:sp>
      <p:grpSp>
        <p:nvGrpSpPr>
          <p:cNvPr id="4" name="组合 3">
            <a:extLst>
              <a:ext uri="{FF2B5EF4-FFF2-40B4-BE49-F238E27FC236}">
                <a16:creationId xmlns:a16="http://schemas.microsoft.com/office/drawing/2014/main" id="{1AF1A08D-6885-40D0-800B-632A16871837}"/>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D0F3A4CE-7A77-43F7-83B4-FCC90E311FDA}"/>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0F0F72A-066C-4360-B287-64F8DB216D56}"/>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522CE3DF-C34B-489B-89ED-1DCDB7D6A001}"/>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DB194AF3-8551-4AAE-93C3-4D0C951DA082}"/>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up)">
                                      <p:cBhvr>
                                        <p:cTn id="7" dur="500"/>
                                        <p:tgtEl>
                                          <p:spTgt spid="31747">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wipe(up)">
                                      <p:cBhvr>
                                        <p:cTn id="11" dur="500"/>
                                        <p:tgtEl>
                                          <p:spTgt spid="3174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1747">
                                            <p:txEl>
                                              <p:pRg st="2" end="2"/>
                                            </p:txEl>
                                          </p:spTgt>
                                        </p:tgtEl>
                                        <p:attrNameLst>
                                          <p:attrName>style.visibility</p:attrName>
                                        </p:attrNameLst>
                                      </p:cBhvr>
                                      <p:to>
                                        <p:strVal val="visible"/>
                                      </p:to>
                                    </p:set>
                                    <p:animEffect transition="in" filter="wipe(up)">
                                      <p:cBhvr>
                                        <p:cTn id="16" dur="500"/>
                                        <p:tgtEl>
                                          <p:spTgt spid="3174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1747">
                                            <p:txEl>
                                              <p:pRg st="3" end="3"/>
                                            </p:txEl>
                                          </p:spTgt>
                                        </p:tgtEl>
                                        <p:attrNameLst>
                                          <p:attrName>style.visibility</p:attrName>
                                        </p:attrNameLst>
                                      </p:cBhvr>
                                      <p:to>
                                        <p:strVal val="visible"/>
                                      </p:to>
                                    </p:set>
                                    <p:animEffect transition="in" filter="wipe(up)">
                                      <p:cBhvr>
                                        <p:cTn id="21" dur="500"/>
                                        <p:tgtEl>
                                          <p:spTgt spid="3174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1747">
                                            <p:txEl>
                                              <p:pRg st="4" end="4"/>
                                            </p:txEl>
                                          </p:spTgt>
                                        </p:tgtEl>
                                        <p:attrNameLst>
                                          <p:attrName>style.visibility</p:attrName>
                                        </p:attrNameLst>
                                      </p:cBhvr>
                                      <p:to>
                                        <p:strVal val="visible"/>
                                      </p:to>
                                    </p:set>
                                    <p:animEffect transition="in" filter="wipe(up)">
                                      <p:cBhvr>
                                        <p:cTn id="26" dur="500"/>
                                        <p:tgtEl>
                                          <p:spTgt spid="3174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1747">
                                            <p:txEl>
                                              <p:pRg st="5" end="5"/>
                                            </p:txEl>
                                          </p:spTgt>
                                        </p:tgtEl>
                                        <p:attrNameLst>
                                          <p:attrName>style.visibility</p:attrName>
                                        </p:attrNameLst>
                                      </p:cBhvr>
                                      <p:to>
                                        <p:strVal val="visible"/>
                                      </p:to>
                                    </p:set>
                                    <p:animEffect transition="in" filter="wipe(up)">
                                      <p:cBhvr>
                                        <p:cTn id="31"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Rectangle 3">
            <a:extLst>
              <a:ext uri="{FF2B5EF4-FFF2-40B4-BE49-F238E27FC236}">
                <a16:creationId xmlns:a16="http://schemas.microsoft.com/office/drawing/2014/main" id="{7B66D4DB-C039-4441-A811-83BBE06C68C5}"/>
              </a:ext>
            </a:extLst>
          </p:cNvPr>
          <p:cNvSpPr txBox="1">
            <a:spLocks noRot="1" noChangeArrowheads="1"/>
          </p:cNvSpPr>
          <p:nvPr/>
        </p:nvSpPr>
        <p:spPr>
          <a:xfrm>
            <a:off x="5943600" y="2209800"/>
            <a:ext cx="2819400" cy="3962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30000"/>
              </a:spcBef>
            </a:pPr>
            <a:r>
              <a:rPr lang="zh-CN" altLang="en-US" sz="2000" b="1" dirty="0">
                <a:latin typeface="Times New Roman" panose="02020603050405020304" pitchFamily="18" charset="0"/>
                <a:ea typeface="Arial Unicode MS" pitchFamily="34" charset="-122"/>
              </a:rPr>
              <a:t>通过在</a:t>
            </a:r>
            <a:r>
              <a:rPr lang="zh-CN" altLang="en-US" sz="2000" b="1" dirty="0">
                <a:solidFill>
                  <a:srgbClr val="008000"/>
                </a:solidFill>
                <a:latin typeface="Times New Roman" panose="02020603050405020304" pitchFamily="18" charset="0"/>
                <a:ea typeface="Arial Unicode MS" pitchFamily="34" charset="-122"/>
              </a:rPr>
              <a:t>物理机、虚拟机和虚拟机管理程序</a:t>
            </a:r>
            <a:r>
              <a:rPr lang="zh-CN" altLang="en-US" sz="2000" b="1" dirty="0">
                <a:latin typeface="Times New Roman" panose="02020603050405020304" pitchFamily="18" charset="0"/>
                <a:ea typeface="Arial Unicode MS" pitchFamily="34" charset="-122"/>
              </a:rPr>
              <a:t>三个方面增加功能模块来加强虚拟机的安全</a:t>
            </a:r>
          </a:p>
          <a:p>
            <a:pPr>
              <a:lnSpc>
                <a:spcPct val="150000"/>
              </a:lnSpc>
              <a:spcBef>
                <a:spcPct val="30000"/>
              </a:spcBef>
            </a:pPr>
            <a:r>
              <a:rPr lang="zh-CN" altLang="en-US" sz="2000" b="1" dirty="0">
                <a:latin typeface="Times New Roman" panose="02020603050405020304" pitchFamily="18" charset="0"/>
                <a:ea typeface="Arial Unicode MS" pitchFamily="34" charset="-122"/>
              </a:rPr>
              <a:t>包括</a:t>
            </a:r>
            <a:r>
              <a:rPr lang="zh-CN" altLang="en-US" sz="2000" b="1" dirty="0">
                <a:solidFill>
                  <a:srgbClr val="008000"/>
                </a:solidFill>
                <a:latin typeface="Times New Roman" panose="02020603050405020304" pitchFamily="18" charset="0"/>
                <a:ea typeface="Arial Unicode MS" pitchFamily="34" charset="-122"/>
              </a:rPr>
              <a:t>云存储数据隔离加固技术</a:t>
            </a:r>
            <a:r>
              <a:rPr lang="zh-CN" altLang="en-US" sz="2000" b="1" dirty="0">
                <a:latin typeface="Times New Roman" panose="02020603050405020304" pitchFamily="18" charset="0"/>
                <a:ea typeface="Arial Unicode MS" pitchFamily="34" charset="-122"/>
              </a:rPr>
              <a:t>和</a:t>
            </a:r>
            <a:r>
              <a:rPr lang="zh-CN" altLang="en-US" sz="2000" b="1" dirty="0">
                <a:solidFill>
                  <a:srgbClr val="0033CC"/>
                </a:solidFill>
                <a:latin typeface="Times New Roman" panose="02020603050405020304" pitchFamily="18" charset="0"/>
                <a:ea typeface="Arial Unicode MS" pitchFamily="34" charset="-122"/>
              </a:rPr>
              <a:t>虚拟机隔离加固技术</a:t>
            </a:r>
            <a:r>
              <a:rPr lang="zh-CN" altLang="en-US" sz="2000" b="1" dirty="0">
                <a:latin typeface="Times New Roman" panose="02020603050405020304" pitchFamily="18" charset="0"/>
                <a:ea typeface="Arial Unicode MS" pitchFamily="34" charset="-122"/>
              </a:rPr>
              <a:t>等。</a:t>
            </a:r>
            <a:endParaRPr lang="zh-CN" altLang="en-US" sz="2000" b="1" dirty="0">
              <a:latin typeface="Times New Roman" panose="02020603050405020304" pitchFamily="18" charset="0"/>
            </a:endParaRPr>
          </a:p>
        </p:txBody>
      </p:sp>
      <p:pic>
        <p:nvPicPr>
          <p:cNvPr id="10" name="图片 8" descr="t415">
            <a:extLst>
              <a:ext uri="{FF2B5EF4-FFF2-40B4-BE49-F238E27FC236}">
                <a16:creationId xmlns:a16="http://schemas.microsoft.com/office/drawing/2014/main" id="{81B2F14A-9D17-4687-A196-DA35E6864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26" y="2275491"/>
            <a:ext cx="56276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CD850F-2AED-4691-8746-AD9E81BAB99D}"/>
              </a:ext>
            </a:extLst>
          </p:cNvPr>
          <p:cNvSpPr/>
          <p:nvPr/>
        </p:nvSpPr>
        <p:spPr>
          <a:xfrm>
            <a:off x="394706" y="1187992"/>
            <a:ext cx="3877985" cy="584775"/>
          </a:xfrm>
          <a:prstGeom prst="rect">
            <a:avLst/>
          </a:prstGeom>
        </p:spPr>
        <p:txBody>
          <a:bodyPr wrap="none">
            <a:spAutoFit/>
          </a:bodyPr>
          <a:lstStyle/>
          <a:p>
            <a:r>
              <a:rPr lang="zh-CN" altLang="en-US" sz="3200" dirty="0"/>
              <a:t>云计算的虚拟化安全</a:t>
            </a:r>
            <a:endParaRPr lang="en-US" altLang="zh-CN" sz="3200" dirty="0"/>
          </a:p>
        </p:txBody>
      </p:sp>
    </p:spTree>
    <p:extLst>
      <p:ext uri="{BB962C8B-B14F-4D97-AF65-F5344CB8AC3E}">
        <p14:creationId xmlns:p14="http://schemas.microsoft.com/office/powerpoint/2010/main" val="218241058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Rectangle 3">
            <a:extLst>
              <a:ext uri="{FF2B5EF4-FFF2-40B4-BE49-F238E27FC236}">
                <a16:creationId xmlns:a16="http://schemas.microsoft.com/office/drawing/2014/main" id="{D528DEEB-A504-4B4C-B9E8-C31C3530B3CF}"/>
              </a:ext>
            </a:extLst>
          </p:cNvPr>
          <p:cNvSpPr txBox="1">
            <a:spLocks noRot="1" noChangeArrowheads="1"/>
          </p:cNvSpPr>
          <p:nvPr/>
        </p:nvSpPr>
        <p:spPr>
          <a:xfrm>
            <a:off x="457200" y="901369"/>
            <a:ext cx="8229600" cy="1180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latin typeface="Arial Unicode MS" pitchFamily="34" charset="-122"/>
                <a:ea typeface="Arial Unicode MS" pitchFamily="34" charset="-122"/>
              </a:rPr>
              <a:t>云计算的法律法规问题：</a:t>
            </a:r>
          </a:p>
          <a:p>
            <a:r>
              <a:rPr lang="zh-CN" altLang="en-US" dirty="0">
                <a:latin typeface="Arial Unicode MS" pitchFamily="34" charset="-122"/>
                <a:ea typeface="Arial Unicode MS" pitchFamily="34" charset="-122"/>
              </a:rPr>
              <a:t>云计算平台的</a:t>
            </a:r>
            <a:r>
              <a:rPr lang="zh-CN" altLang="en-US" dirty="0">
                <a:solidFill>
                  <a:srgbClr val="FF0000"/>
                </a:solidFill>
                <a:latin typeface="Arial Unicode MS" pitchFamily="34" charset="-122"/>
                <a:ea typeface="Arial Unicode MS" pitchFamily="34" charset="-122"/>
              </a:rPr>
              <a:t>安全风险评估与监管问题</a:t>
            </a:r>
            <a:r>
              <a:rPr lang="zh-CN" altLang="en-US" dirty="0">
                <a:latin typeface="Arial Unicode MS" pitchFamily="34" charset="-122"/>
                <a:ea typeface="Arial Unicode MS" pitchFamily="34" charset="-122"/>
              </a:rPr>
              <a:t>。</a:t>
            </a:r>
          </a:p>
          <a:p>
            <a:pPr>
              <a:buFontTx/>
              <a:buNone/>
            </a:pPr>
            <a:endParaRPr lang="zh-CN" altLang="en-US" dirty="0">
              <a:solidFill>
                <a:srgbClr val="008000"/>
              </a:solidFill>
              <a:latin typeface="Arial Unicode MS" pitchFamily="34" charset="-122"/>
              <a:ea typeface="Arial Unicode MS" pitchFamily="34" charset="-122"/>
            </a:endParaRPr>
          </a:p>
          <a:p>
            <a:endParaRPr lang="zh-CN" altLang="en-US" dirty="0">
              <a:solidFill>
                <a:srgbClr val="008000"/>
              </a:solidFill>
              <a:latin typeface="Arial Unicode MS" pitchFamily="34" charset="-122"/>
              <a:ea typeface="Arial Unicode MS" pitchFamily="34" charset="-122"/>
            </a:endParaRPr>
          </a:p>
          <a:p>
            <a:endParaRPr lang="en-US" altLang="zh-CN" dirty="0">
              <a:solidFill>
                <a:srgbClr val="008000"/>
              </a:solidFill>
              <a:latin typeface="Arial Unicode MS" pitchFamily="34" charset="-122"/>
              <a:ea typeface="Arial Unicode MS" pitchFamily="34" charset="-122"/>
            </a:endParaRPr>
          </a:p>
        </p:txBody>
      </p:sp>
      <p:pic>
        <p:nvPicPr>
          <p:cNvPr id="12" name="Picture 4">
            <a:extLst>
              <a:ext uri="{FF2B5EF4-FFF2-40B4-BE49-F238E27FC236}">
                <a16:creationId xmlns:a16="http://schemas.microsoft.com/office/drawing/2014/main" id="{BEB98C56-B37B-43B8-BDCA-F0F0B8C6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2082311"/>
            <a:ext cx="7366000" cy="4643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69812"/>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1897BF71-F61F-4603-BAD1-44202697AF0F}"/>
              </a:ext>
            </a:extLst>
          </p:cNvPr>
          <p:cNvGrpSpPr/>
          <p:nvPr/>
        </p:nvGrpSpPr>
        <p:grpSpPr>
          <a:xfrm>
            <a:off x="0" y="869339"/>
            <a:ext cx="9190904" cy="6148013"/>
            <a:chOff x="296966" y="364150"/>
            <a:chExt cx="9190904" cy="6148013"/>
          </a:xfrm>
        </p:grpSpPr>
        <p:pic>
          <p:nvPicPr>
            <p:cNvPr id="14" name="Picture 73" descr="053-02">
              <a:extLst>
                <a:ext uri="{FF2B5EF4-FFF2-40B4-BE49-F238E27FC236}">
                  <a16:creationId xmlns:a16="http://schemas.microsoft.com/office/drawing/2014/main" id="{9C3DAD01-DE0C-4290-BCDB-DC99F0755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66" y="364150"/>
              <a:ext cx="9190904" cy="6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113">
              <a:extLst>
                <a:ext uri="{FF2B5EF4-FFF2-40B4-BE49-F238E27FC236}">
                  <a16:creationId xmlns:a16="http://schemas.microsoft.com/office/drawing/2014/main" id="{AEC7FA26-75B6-4D57-8B1F-E063296B40ED}"/>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1400174" y="223837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113">
              <a:extLst>
                <a:ext uri="{FF2B5EF4-FFF2-40B4-BE49-F238E27FC236}">
                  <a16:creationId xmlns:a16="http://schemas.microsoft.com/office/drawing/2014/main" id="{1DDF27A4-46DC-48BC-8115-BFFBEDECF8BA}"/>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1400174" y="263842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113">
              <a:extLst>
                <a:ext uri="{FF2B5EF4-FFF2-40B4-BE49-F238E27FC236}">
                  <a16:creationId xmlns:a16="http://schemas.microsoft.com/office/drawing/2014/main" id="{1AC8E1CF-FF5F-478A-B017-CD88BC0FD327}"/>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3752849" y="223837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113">
              <a:extLst>
                <a:ext uri="{FF2B5EF4-FFF2-40B4-BE49-F238E27FC236}">
                  <a16:creationId xmlns:a16="http://schemas.microsoft.com/office/drawing/2014/main" id="{E0319457-F32F-43AB-8F50-EB861A07CA3C}"/>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3752849" y="263842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113">
              <a:extLst>
                <a:ext uri="{FF2B5EF4-FFF2-40B4-BE49-F238E27FC236}">
                  <a16:creationId xmlns:a16="http://schemas.microsoft.com/office/drawing/2014/main" id="{F924248B-76CE-4EF1-89EF-9893E11689D8}"/>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6095999" y="223837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113">
              <a:extLst>
                <a:ext uri="{FF2B5EF4-FFF2-40B4-BE49-F238E27FC236}">
                  <a16:creationId xmlns:a16="http://schemas.microsoft.com/office/drawing/2014/main" id="{E43E9A6F-1056-4FEF-AC15-5AE9F64DB1D1}"/>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6095999" y="2638425"/>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9">
              <a:extLst>
                <a:ext uri="{FF2B5EF4-FFF2-40B4-BE49-F238E27FC236}">
                  <a16:creationId xmlns:a16="http://schemas.microsoft.com/office/drawing/2014/main" id="{2AB97BEF-D089-4E5F-AC65-569AB84D5FDE}"/>
                </a:ext>
              </a:extLst>
            </p:cNvPr>
            <p:cNvSpPr txBox="1">
              <a:spLocks noChangeArrowheads="1"/>
            </p:cNvSpPr>
            <p:nvPr/>
          </p:nvSpPr>
          <p:spPr bwMode="auto">
            <a:xfrm>
              <a:off x="3228975" y="488950"/>
              <a:ext cx="3705224" cy="406265"/>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sz="2400" dirty="0">
                  <a:solidFill>
                    <a:schemeClr val="bg1"/>
                  </a:solidFill>
                  <a:ea typeface="微软雅黑" panose="020B0503020204020204" charset="-122"/>
                </a:rPr>
                <a:t>企业信息安全框架</a:t>
              </a:r>
              <a:r>
                <a:rPr lang="en-US" altLang="zh-CN" sz="2400" dirty="0">
                  <a:solidFill>
                    <a:schemeClr val="bg1"/>
                  </a:solidFill>
                  <a:ea typeface="微软雅黑" panose="020B0503020204020204" charset="-122"/>
                </a:rPr>
                <a:t>V5.0</a:t>
              </a:r>
            </a:p>
          </p:txBody>
        </p:sp>
        <p:sp>
          <p:nvSpPr>
            <p:cNvPr id="22" name="Text Box 10">
              <a:extLst>
                <a:ext uri="{FF2B5EF4-FFF2-40B4-BE49-F238E27FC236}">
                  <a16:creationId xmlns:a16="http://schemas.microsoft.com/office/drawing/2014/main" id="{4B18CBFB-AEC8-4EFF-9ADB-5A51E4EEC2C8}"/>
                </a:ext>
              </a:extLst>
            </p:cNvPr>
            <p:cNvSpPr txBox="1">
              <a:spLocks noChangeArrowheads="1"/>
            </p:cNvSpPr>
            <p:nvPr/>
          </p:nvSpPr>
          <p:spPr bwMode="auto">
            <a:xfrm>
              <a:off x="3047999" y="871538"/>
              <a:ext cx="3990975" cy="406265"/>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sz="2400" dirty="0">
                  <a:ea typeface="微软雅黑" panose="020B0503020204020204" charset="-122"/>
                </a:rPr>
                <a:t>安全治理、风险管理和合规</a:t>
              </a:r>
            </a:p>
          </p:txBody>
        </p:sp>
        <p:sp>
          <p:nvSpPr>
            <p:cNvPr id="23" name="Text Box 40">
              <a:extLst>
                <a:ext uri="{FF2B5EF4-FFF2-40B4-BE49-F238E27FC236}">
                  <a16:creationId xmlns:a16="http://schemas.microsoft.com/office/drawing/2014/main" id="{1353C770-372A-4E9C-A40B-1A5BBD81D6A2}"/>
                </a:ext>
              </a:extLst>
            </p:cNvPr>
            <p:cNvSpPr txBox="1">
              <a:spLocks noChangeArrowheads="1"/>
            </p:cNvSpPr>
            <p:nvPr/>
          </p:nvSpPr>
          <p:spPr bwMode="auto">
            <a:xfrm>
              <a:off x="3970337" y="1820863"/>
              <a:ext cx="16913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2400" dirty="0">
                  <a:ea typeface="微软雅黑" panose="020B0503020204020204" pitchFamily="34" charset="-122"/>
                </a:rPr>
                <a:t>安全运维</a:t>
              </a:r>
            </a:p>
          </p:txBody>
        </p:sp>
        <p:sp>
          <p:nvSpPr>
            <p:cNvPr id="24" name="Rectangle 12">
              <a:extLst>
                <a:ext uri="{FF2B5EF4-FFF2-40B4-BE49-F238E27FC236}">
                  <a16:creationId xmlns:a16="http://schemas.microsoft.com/office/drawing/2014/main" id="{CD589D16-462B-4C8B-9DEE-3C871E934D58}"/>
                </a:ext>
              </a:extLst>
            </p:cNvPr>
            <p:cNvSpPr>
              <a:spLocks noChangeArrowheads="1"/>
            </p:cNvSpPr>
            <p:nvPr/>
          </p:nvSpPr>
          <p:spPr bwMode="auto">
            <a:xfrm>
              <a:off x="1156839" y="3616759"/>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C4172"/>
                  </a:solidFill>
                  <a:latin typeface="微软雅黑" panose="020B0503020204020204" charset="-122"/>
                  <a:ea typeface="微软雅黑" panose="020B0503020204020204" charset="-122"/>
                </a:rPr>
                <a:t>物理安全</a:t>
              </a:r>
            </a:p>
          </p:txBody>
        </p:sp>
        <p:sp>
          <p:nvSpPr>
            <p:cNvPr id="25" name="Rectangle 13">
              <a:extLst>
                <a:ext uri="{FF2B5EF4-FFF2-40B4-BE49-F238E27FC236}">
                  <a16:creationId xmlns:a16="http://schemas.microsoft.com/office/drawing/2014/main" id="{21FE4331-2490-4145-A04E-E692DBB269A5}"/>
                </a:ext>
              </a:extLst>
            </p:cNvPr>
            <p:cNvSpPr>
              <a:spLocks noChangeArrowheads="1"/>
            </p:cNvSpPr>
            <p:nvPr/>
          </p:nvSpPr>
          <p:spPr bwMode="auto">
            <a:xfrm>
              <a:off x="2479154" y="3604379"/>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C4172"/>
                  </a:solidFill>
                  <a:latin typeface="微软雅黑" panose="020B0503020204020204" charset="-122"/>
                  <a:ea typeface="微软雅黑" panose="020B0503020204020204" charset="-122"/>
                </a:rPr>
                <a:t>基础架构安全</a:t>
              </a:r>
            </a:p>
          </p:txBody>
        </p:sp>
        <p:sp>
          <p:nvSpPr>
            <p:cNvPr id="26" name="Rectangle 14">
              <a:extLst>
                <a:ext uri="{FF2B5EF4-FFF2-40B4-BE49-F238E27FC236}">
                  <a16:creationId xmlns:a16="http://schemas.microsoft.com/office/drawing/2014/main" id="{303D7545-32F9-4CA4-AFE9-BEFF81712C8F}"/>
                </a:ext>
              </a:extLst>
            </p:cNvPr>
            <p:cNvSpPr>
              <a:spLocks noChangeArrowheads="1"/>
            </p:cNvSpPr>
            <p:nvPr/>
          </p:nvSpPr>
          <p:spPr bwMode="auto">
            <a:xfrm>
              <a:off x="4218439" y="3604379"/>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C4172"/>
                  </a:solidFill>
                  <a:latin typeface="微软雅黑" panose="020B0503020204020204" charset="-122"/>
                  <a:ea typeface="微软雅黑" panose="020B0503020204020204" charset="-122"/>
                </a:rPr>
                <a:t>应用安全</a:t>
              </a:r>
            </a:p>
          </p:txBody>
        </p:sp>
        <p:sp>
          <p:nvSpPr>
            <p:cNvPr id="27" name="Rectangle 15">
              <a:extLst>
                <a:ext uri="{FF2B5EF4-FFF2-40B4-BE49-F238E27FC236}">
                  <a16:creationId xmlns:a16="http://schemas.microsoft.com/office/drawing/2014/main" id="{2DD1CA1A-6C4F-4F09-922E-4D4CDF5324E1}"/>
                </a:ext>
              </a:extLst>
            </p:cNvPr>
            <p:cNvSpPr>
              <a:spLocks noChangeArrowheads="1"/>
            </p:cNvSpPr>
            <p:nvPr/>
          </p:nvSpPr>
          <p:spPr bwMode="auto">
            <a:xfrm>
              <a:off x="5747907" y="3604678"/>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C4172"/>
                  </a:solidFill>
                  <a:latin typeface="微软雅黑" panose="020B0503020204020204" charset="-122"/>
                  <a:ea typeface="微软雅黑" panose="020B0503020204020204" charset="-122"/>
                </a:rPr>
                <a:t>数据安全</a:t>
              </a:r>
            </a:p>
          </p:txBody>
        </p:sp>
        <p:sp>
          <p:nvSpPr>
            <p:cNvPr id="28" name="Rectangle 16">
              <a:extLst>
                <a:ext uri="{FF2B5EF4-FFF2-40B4-BE49-F238E27FC236}">
                  <a16:creationId xmlns:a16="http://schemas.microsoft.com/office/drawing/2014/main" id="{DDEC78CE-08BF-4838-958D-438C73629AAA}"/>
                </a:ext>
              </a:extLst>
            </p:cNvPr>
            <p:cNvSpPr>
              <a:spLocks noChangeArrowheads="1"/>
            </p:cNvSpPr>
            <p:nvPr/>
          </p:nvSpPr>
          <p:spPr bwMode="auto">
            <a:xfrm>
              <a:off x="7067135" y="3608740"/>
              <a:ext cx="1721588"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C4172"/>
                  </a:solidFill>
                  <a:latin typeface="微软雅黑" panose="020B0503020204020204" charset="-122"/>
                  <a:ea typeface="微软雅黑" panose="020B0503020204020204" charset="-122"/>
                </a:rPr>
                <a:t>身份</a:t>
              </a:r>
              <a:r>
                <a:rPr lang="en-US" altLang="zh-CN" dirty="0">
                  <a:solidFill>
                    <a:srgbClr val="0C4172"/>
                  </a:solidFill>
                  <a:latin typeface="微软雅黑" panose="020B0503020204020204" charset="-122"/>
                  <a:ea typeface="微软雅黑" panose="020B0503020204020204" charset="-122"/>
                </a:rPr>
                <a:t>/</a:t>
              </a:r>
              <a:r>
                <a:rPr lang="zh-CN" altLang="en-US" dirty="0">
                  <a:solidFill>
                    <a:srgbClr val="0C4172"/>
                  </a:solidFill>
                  <a:latin typeface="微软雅黑" panose="020B0503020204020204" charset="-122"/>
                  <a:ea typeface="微软雅黑" panose="020B0503020204020204" charset="-122"/>
                </a:rPr>
                <a:t>访问安全</a:t>
              </a:r>
            </a:p>
          </p:txBody>
        </p:sp>
        <p:sp>
          <p:nvSpPr>
            <p:cNvPr id="29" name="Rectangle 17">
              <a:extLst>
                <a:ext uri="{FF2B5EF4-FFF2-40B4-BE49-F238E27FC236}">
                  <a16:creationId xmlns:a16="http://schemas.microsoft.com/office/drawing/2014/main" id="{92E829E4-289E-4717-9E22-284B6B105F1C}"/>
                </a:ext>
              </a:extLst>
            </p:cNvPr>
            <p:cNvSpPr>
              <a:spLocks noChangeArrowheads="1"/>
            </p:cNvSpPr>
            <p:nvPr/>
          </p:nvSpPr>
          <p:spPr bwMode="auto">
            <a:xfrm>
              <a:off x="3062468" y="3189288"/>
              <a:ext cx="3158990" cy="406265"/>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sz="2400">
                  <a:ea typeface="微软雅黑" panose="020B0503020204020204" charset="-122"/>
                </a:rPr>
                <a:t>基础安全服务和架构</a:t>
              </a:r>
            </a:p>
          </p:txBody>
        </p:sp>
        <p:pic>
          <p:nvPicPr>
            <p:cNvPr id="30" name="Picture 18" descr="115">
              <a:extLst>
                <a:ext uri="{FF2B5EF4-FFF2-40B4-BE49-F238E27FC236}">
                  <a16:creationId xmlns:a16="http://schemas.microsoft.com/office/drawing/2014/main" id="{0131AEBA-ECFB-4F5D-B12C-0FCD4C93F3DE}"/>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1018840" y="4040188"/>
              <a:ext cx="1479181" cy="35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9" descr="116">
              <a:extLst>
                <a:ext uri="{FF2B5EF4-FFF2-40B4-BE49-F238E27FC236}">
                  <a16:creationId xmlns:a16="http://schemas.microsoft.com/office/drawing/2014/main" id="{AB8A6779-BEB5-4D3C-A1DF-10826F3C0F17}"/>
                </a:ext>
              </a:extLst>
            </p:cNvPr>
            <p:cNvPicPr>
              <a:picLocks noChangeAspect="1" noChangeArrowheads="1"/>
            </p:cNvPicPr>
            <p:nvPr/>
          </p:nvPicPr>
          <p:blipFill>
            <a:blip r:embed="rId5">
              <a:lum bright="12000" contrast="-24000"/>
              <a:extLst>
                <a:ext uri="{28A0092B-C50C-407E-A947-70E740481C1C}">
                  <a14:useLocalDpi xmlns:a14="http://schemas.microsoft.com/office/drawing/2010/main" val="0"/>
                </a:ext>
              </a:extLst>
            </a:blip>
            <a:srcRect/>
            <a:stretch>
              <a:fillRect/>
            </a:stretch>
          </p:blipFill>
          <p:spPr bwMode="auto">
            <a:xfrm>
              <a:off x="2525204" y="4029075"/>
              <a:ext cx="1416363" cy="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0" descr="117">
              <a:extLst>
                <a:ext uri="{FF2B5EF4-FFF2-40B4-BE49-F238E27FC236}">
                  <a16:creationId xmlns:a16="http://schemas.microsoft.com/office/drawing/2014/main" id="{49582495-8E3B-45A5-BD55-FAAC85BC7F24}"/>
                </a:ext>
              </a:extLst>
            </p:cNvPr>
            <p:cNvPicPr>
              <a:picLocks noChangeAspect="1" noChangeArrowheads="1"/>
            </p:cNvPicPr>
            <p:nvPr/>
          </p:nvPicPr>
          <p:blipFill>
            <a:blip r:embed="rId6">
              <a:lum bright="18000" contrast="-30000"/>
              <a:extLst>
                <a:ext uri="{28A0092B-C50C-407E-A947-70E740481C1C}">
                  <a14:useLocalDpi xmlns:a14="http://schemas.microsoft.com/office/drawing/2010/main" val="0"/>
                </a:ext>
              </a:extLst>
            </a:blip>
            <a:srcRect/>
            <a:stretch>
              <a:fillRect/>
            </a:stretch>
          </p:blipFill>
          <p:spPr bwMode="auto">
            <a:xfrm>
              <a:off x="3967480" y="3978275"/>
              <a:ext cx="1588894" cy="5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1" descr="118">
              <a:extLst>
                <a:ext uri="{FF2B5EF4-FFF2-40B4-BE49-F238E27FC236}">
                  <a16:creationId xmlns:a16="http://schemas.microsoft.com/office/drawing/2014/main" id="{48E0CF91-5063-4F70-9A68-03793E44BDCF}"/>
                </a:ext>
              </a:extLst>
            </p:cNvPr>
            <p:cNvPicPr>
              <a:picLocks noChangeAspect="1" noChangeArrowheads="1"/>
            </p:cNvPicPr>
            <p:nvPr/>
          </p:nvPicPr>
          <p:blipFill>
            <a:blip r:embed="rId7">
              <a:lum bright="12000" contrast="-12000"/>
              <a:extLst>
                <a:ext uri="{28A0092B-C50C-407E-A947-70E740481C1C}">
                  <a14:useLocalDpi xmlns:a14="http://schemas.microsoft.com/office/drawing/2010/main" val="0"/>
                </a:ext>
              </a:extLst>
            </a:blip>
            <a:srcRect/>
            <a:stretch>
              <a:fillRect/>
            </a:stretch>
          </p:blipFill>
          <p:spPr bwMode="auto">
            <a:xfrm>
              <a:off x="5552439" y="4019550"/>
              <a:ext cx="1588893" cy="60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2" descr="1182">
              <a:extLst>
                <a:ext uri="{FF2B5EF4-FFF2-40B4-BE49-F238E27FC236}">
                  <a16:creationId xmlns:a16="http://schemas.microsoft.com/office/drawing/2014/main" id="{8A832CBC-C6DC-4961-A876-6F3F4413C1B8}"/>
                </a:ext>
              </a:extLst>
            </p:cNvPr>
            <p:cNvPicPr>
              <a:picLocks noChangeAspect="1" noChangeArrowheads="1"/>
            </p:cNvPicPr>
            <p:nvPr/>
          </p:nvPicPr>
          <p:blipFill>
            <a:blip r:embed="rId8">
              <a:lum bright="12000" contrast="-18000"/>
              <a:extLst>
                <a:ext uri="{28A0092B-C50C-407E-A947-70E740481C1C}">
                  <a14:useLocalDpi xmlns:a14="http://schemas.microsoft.com/office/drawing/2010/main" val="0"/>
                </a:ext>
              </a:extLst>
            </a:blip>
            <a:srcRect/>
            <a:stretch>
              <a:fillRect/>
            </a:stretch>
          </p:blipFill>
          <p:spPr bwMode="auto">
            <a:xfrm>
              <a:off x="7166974" y="3982466"/>
              <a:ext cx="1458865" cy="42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3" descr="113">
              <a:extLst>
                <a:ext uri="{FF2B5EF4-FFF2-40B4-BE49-F238E27FC236}">
                  <a16:creationId xmlns:a16="http://schemas.microsoft.com/office/drawing/2014/main" id="{195FD726-9FA1-4E34-A4B8-5FC2C49C5630}"/>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1400174" y="1352550"/>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24">
              <a:extLst>
                <a:ext uri="{FF2B5EF4-FFF2-40B4-BE49-F238E27FC236}">
                  <a16:creationId xmlns:a16="http://schemas.microsoft.com/office/drawing/2014/main" id="{8C8E3D8C-A87C-49B2-8558-42742BB31093}"/>
                </a:ext>
              </a:extLst>
            </p:cNvPr>
            <p:cNvSpPr>
              <a:spLocks noChangeArrowheads="1"/>
            </p:cNvSpPr>
            <p:nvPr/>
          </p:nvSpPr>
          <p:spPr bwMode="auto">
            <a:xfrm>
              <a:off x="1134507" y="4077093"/>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115B9F"/>
                  </a:solidFill>
                  <a:latin typeface="微软雅黑" panose="020B0503020204020204" charset="-122"/>
                  <a:ea typeface="微软雅黑" panose="020B0503020204020204" charset="-122"/>
                </a:rPr>
                <a:t>机房安全</a:t>
              </a:r>
            </a:p>
          </p:txBody>
        </p:sp>
        <p:sp>
          <p:nvSpPr>
            <p:cNvPr id="37" name="Rectangle 25">
              <a:extLst>
                <a:ext uri="{FF2B5EF4-FFF2-40B4-BE49-F238E27FC236}">
                  <a16:creationId xmlns:a16="http://schemas.microsoft.com/office/drawing/2014/main" id="{6E5F86F2-A219-4EA9-92E0-F0A7CB4F5AA6}"/>
                </a:ext>
              </a:extLst>
            </p:cNvPr>
            <p:cNvSpPr>
              <a:spLocks noChangeArrowheads="1"/>
            </p:cNvSpPr>
            <p:nvPr/>
          </p:nvSpPr>
          <p:spPr bwMode="auto">
            <a:xfrm>
              <a:off x="2618960" y="4049713"/>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6666"/>
                  </a:solidFill>
                  <a:latin typeface="微软雅黑" panose="020B0503020204020204" charset="-122"/>
                  <a:ea typeface="微软雅黑" panose="020B0503020204020204" charset="-122"/>
                </a:rPr>
                <a:t>网络安全</a:t>
              </a:r>
            </a:p>
          </p:txBody>
        </p:sp>
        <p:sp>
          <p:nvSpPr>
            <p:cNvPr id="38" name="Rectangle 26">
              <a:extLst>
                <a:ext uri="{FF2B5EF4-FFF2-40B4-BE49-F238E27FC236}">
                  <a16:creationId xmlns:a16="http://schemas.microsoft.com/office/drawing/2014/main" id="{1E905527-3A6B-4B9F-9EE4-1A1A45240445}"/>
                </a:ext>
              </a:extLst>
            </p:cNvPr>
            <p:cNvSpPr>
              <a:spLocks noChangeArrowheads="1"/>
            </p:cNvSpPr>
            <p:nvPr/>
          </p:nvSpPr>
          <p:spPr bwMode="auto">
            <a:xfrm>
              <a:off x="4050030" y="3983037"/>
              <a:ext cx="1450310"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07033"/>
                  </a:solidFill>
                  <a:latin typeface="微软雅黑" panose="020B0503020204020204" charset="-122"/>
                  <a:ea typeface="微软雅黑" panose="020B0503020204020204" charset="-122"/>
                </a:rPr>
                <a:t>应用开发生命周期安全</a:t>
              </a:r>
              <a:endParaRPr lang="en-US" altLang="zh-CN" dirty="0">
                <a:solidFill>
                  <a:srgbClr val="007033"/>
                </a:solidFill>
                <a:latin typeface="微软雅黑" panose="020B0503020204020204" charset="-122"/>
                <a:ea typeface="微软雅黑" panose="020B0503020204020204" charset="-122"/>
              </a:endParaRPr>
            </a:p>
          </p:txBody>
        </p:sp>
        <p:sp>
          <p:nvSpPr>
            <p:cNvPr id="39" name="Rectangle 27">
              <a:extLst>
                <a:ext uri="{FF2B5EF4-FFF2-40B4-BE49-F238E27FC236}">
                  <a16:creationId xmlns:a16="http://schemas.microsoft.com/office/drawing/2014/main" id="{2CAC5F61-BA06-4E00-8F60-320B72969033}"/>
                </a:ext>
              </a:extLst>
            </p:cNvPr>
            <p:cNvSpPr>
              <a:spLocks noChangeArrowheads="1"/>
            </p:cNvSpPr>
            <p:nvPr/>
          </p:nvSpPr>
          <p:spPr bwMode="auto">
            <a:xfrm>
              <a:off x="5792153" y="4021138"/>
              <a:ext cx="1050764"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996600"/>
                  </a:solidFill>
                  <a:latin typeface="微软雅黑" panose="020B0503020204020204" charset="-122"/>
                  <a:ea typeface="微软雅黑" panose="020B0503020204020204" charset="-122"/>
                </a:rPr>
                <a:t>数据生命</a:t>
              </a:r>
              <a:endParaRPr lang="en-US" altLang="zh-CN" dirty="0">
                <a:solidFill>
                  <a:srgbClr val="996600"/>
                </a:solidFill>
                <a:latin typeface="微软雅黑" panose="020B0503020204020204" charset="-122"/>
                <a:ea typeface="微软雅黑" panose="020B0503020204020204" charset="-122"/>
              </a:endParaRPr>
            </a:p>
            <a:p>
              <a:pPr algn="ctr">
                <a:buFontTx/>
                <a:buNone/>
                <a:defRPr/>
              </a:pPr>
              <a:r>
                <a:rPr lang="zh-CN" altLang="en-US" dirty="0">
                  <a:solidFill>
                    <a:srgbClr val="996600"/>
                  </a:solidFill>
                  <a:latin typeface="微软雅黑" panose="020B0503020204020204" charset="-122"/>
                  <a:ea typeface="微软雅黑" panose="020B0503020204020204" charset="-122"/>
                </a:rPr>
                <a:t>周期管理</a:t>
              </a:r>
            </a:p>
          </p:txBody>
        </p:sp>
        <p:sp>
          <p:nvSpPr>
            <p:cNvPr id="40" name="Rectangle 28">
              <a:extLst>
                <a:ext uri="{FF2B5EF4-FFF2-40B4-BE49-F238E27FC236}">
                  <a16:creationId xmlns:a16="http://schemas.microsoft.com/office/drawing/2014/main" id="{C26B1639-4761-4FD9-9488-B6BBDB40466D}"/>
                </a:ext>
              </a:extLst>
            </p:cNvPr>
            <p:cNvSpPr>
              <a:spLocks noChangeArrowheads="1"/>
            </p:cNvSpPr>
            <p:nvPr/>
          </p:nvSpPr>
          <p:spPr bwMode="auto">
            <a:xfrm>
              <a:off x="1374187" y="1382713"/>
              <a:ext cx="1868554"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ea typeface="微软雅黑" panose="020B0503020204020204" charset="-122"/>
                </a:rPr>
                <a:t>战略和治理框架</a:t>
              </a:r>
            </a:p>
          </p:txBody>
        </p:sp>
        <p:sp>
          <p:nvSpPr>
            <p:cNvPr id="41" name="Rectangle 29">
              <a:extLst>
                <a:ext uri="{FF2B5EF4-FFF2-40B4-BE49-F238E27FC236}">
                  <a16:creationId xmlns:a16="http://schemas.microsoft.com/office/drawing/2014/main" id="{988A689B-5D9A-4A6C-8785-52967AAA8CC6}"/>
                </a:ext>
              </a:extLst>
            </p:cNvPr>
            <p:cNvSpPr>
              <a:spLocks noChangeArrowheads="1"/>
            </p:cNvSpPr>
            <p:nvPr/>
          </p:nvSpPr>
          <p:spPr bwMode="auto">
            <a:xfrm>
              <a:off x="1473729" y="2252663"/>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ea typeface="微软雅黑" panose="020B0503020204020204" charset="-122"/>
                </a:rPr>
                <a:t>安全事件监控</a:t>
              </a:r>
            </a:p>
          </p:txBody>
        </p:sp>
        <p:sp>
          <p:nvSpPr>
            <p:cNvPr id="42" name="Rectangle 30">
              <a:extLst>
                <a:ext uri="{FF2B5EF4-FFF2-40B4-BE49-F238E27FC236}">
                  <a16:creationId xmlns:a16="http://schemas.microsoft.com/office/drawing/2014/main" id="{DADA2A5E-EDB3-41BE-8C52-30B29DE23125}"/>
                </a:ext>
              </a:extLst>
            </p:cNvPr>
            <p:cNvSpPr>
              <a:spLocks noChangeArrowheads="1"/>
            </p:cNvSpPr>
            <p:nvPr/>
          </p:nvSpPr>
          <p:spPr bwMode="auto">
            <a:xfrm>
              <a:off x="3826404" y="2247899"/>
              <a:ext cx="1737563"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00000"/>
                  </a:solidFill>
                  <a:latin typeface="微软雅黑" panose="020B0503020204020204" charset="-122"/>
                  <a:ea typeface="微软雅黑" panose="020B0503020204020204" charset="-122"/>
                </a:rPr>
                <a:t>安全事件响应</a:t>
              </a:r>
            </a:p>
          </p:txBody>
        </p:sp>
        <p:sp>
          <p:nvSpPr>
            <p:cNvPr id="43" name="Rectangle 31">
              <a:extLst>
                <a:ext uri="{FF2B5EF4-FFF2-40B4-BE49-F238E27FC236}">
                  <a16:creationId xmlns:a16="http://schemas.microsoft.com/office/drawing/2014/main" id="{BC1DE36D-29BF-4292-AD3F-65F32B05C2E8}"/>
                </a:ext>
              </a:extLst>
            </p:cNvPr>
            <p:cNvSpPr>
              <a:spLocks noChangeArrowheads="1"/>
            </p:cNvSpPr>
            <p:nvPr/>
          </p:nvSpPr>
          <p:spPr bwMode="auto">
            <a:xfrm>
              <a:off x="6188604" y="2259013"/>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0000"/>
                  </a:solidFill>
                  <a:latin typeface="微软雅黑" panose="020B0503020204020204" charset="-122"/>
                  <a:ea typeface="微软雅黑" panose="020B0503020204020204" charset="-122"/>
                </a:rPr>
                <a:t>安全事件审计</a:t>
              </a:r>
            </a:p>
          </p:txBody>
        </p:sp>
        <p:sp>
          <p:nvSpPr>
            <p:cNvPr id="44" name="Rectangle 32">
              <a:extLst>
                <a:ext uri="{FF2B5EF4-FFF2-40B4-BE49-F238E27FC236}">
                  <a16:creationId xmlns:a16="http://schemas.microsoft.com/office/drawing/2014/main" id="{EB2C9412-B9F0-4057-8DA6-27B1619F18A0}"/>
                </a:ext>
              </a:extLst>
            </p:cNvPr>
            <p:cNvSpPr>
              <a:spLocks noChangeArrowheads="1"/>
            </p:cNvSpPr>
            <p:nvPr/>
          </p:nvSpPr>
          <p:spPr bwMode="auto">
            <a:xfrm>
              <a:off x="1461029" y="2657475"/>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0000"/>
                  </a:solidFill>
                  <a:latin typeface="微软雅黑" panose="020B0503020204020204" charset="-122"/>
                  <a:ea typeface="微软雅黑" panose="020B0503020204020204" charset="-122"/>
                </a:rPr>
                <a:t>安全策略管理</a:t>
              </a:r>
            </a:p>
          </p:txBody>
        </p:sp>
        <p:sp>
          <p:nvSpPr>
            <p:cNvPr id="45" name="Rectangle 33">
              <a:extLst>
                <a:ext uri="{FF2B5EF4-FFF2-40B4-BE49-F238E27FC236}">
                  <a16:creationId xmlns:a16="http://schemas.microsoft.com/office/drawing/2014/main" id="{0D4A0E60-AB3C-462B-9DF2-567B19B9743A}"/>
                </a:ext>
              </a:extLst>
            </p:cNvPr>
            <p:cNvSpPr>
              <a:spLocks noChangeArrowheads="1"/>
            </p:cNvSpPr>
            <p:nvPr/>
          </p:nvSpPr>
          <p:spPr bwMode="auto">
            <a:xfrm>
              <a:off x="3842279" y="2657475"/>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0000"/>
                  </a:solidFill>
                  <a:latin typeface="微软雅黑" panose="020B0503020204020204" charset="-122"/>
                  <a:ea typeface="微软雅黑" panose="020B0503020204020204" charset="-122"/>
                </a:rPr>
                <a:t>安全绩效管理</a:t>
              </a:r>
            </a:p>
          </p:txBody>
        </p:sp>
        <p:pic>
          <p:nvPicPr>
            <p:cNvPr id="46" name="Picture 34" descr="113">
              <a:extLst>
                <a:ext uri="{FF2B5EF4-FFF2-40B4-BE49-F238E27FC236}">
                  <a16:creationId xmlns:a16="http://schemas.microsoft.com/office/drawing/2014/main" id="{25AEA2FC-D531-4487-B320-95AE9C660B00}"/>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6095999" y="1352550"/>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35">
              <a:extLst>
                <a:ext uri="{FF2B5EF4-FFF2-40B4-BE49-F238E27FC236}">
                  <a16:creationId xmlns:a16="http://schemas.microsoft.com/office/drawing/2014/main" id="{DF563FC9-7E26-48C1-BBC2-380902630303}"/>
                </a:ext>
              </a:extLst>
            </p:cNvPr>
            <p:cNvSpPr>
              <a:spLocks noChangeArrowheads="1"/>
            </p:cNvSpPr>
            <p:nvPr/>
          </p:nvSpPr>
          <p:spPr bwMode="auto">
            <a:xfrm>
              <a:off x="6188604" y="2662238"/>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0000"/>
                  </a:solidFill>
                  <a:latin typeface="微软雅黑" panose="020B0503020204020204" charset="-122"/>
                  <a:ea typeface="微软雅黑" panose="020B0503020204020204" charset="-122"/>
                </a:rPr>
                <a:t>安全外包服务</a:t>
              </a:r>
            </a:p>
          </p:txBody>
        </p:sp>
        <p:pic>
          <p:nvPicPr>
            <p:cNvPr id="48" name="Picture 36" descr="113">
              <a:extLst>
                <a:ext uri="{FF2B5EF4-FFF2-40B4-BE49-F238E27FC236}">
                  <a16:creationId xmlns:a16="http://schemas.microsoft.com/office/drawing/2014/main" id="{13FB7D44-2BC7-4E0E-B592-8ECFBFFD5A1D}"/>
                </a:ext>
              </a:extLst>
            </p:cNvPr>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3743324" y="1352550"/>
              <a:ext cx="2060595"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7" descr="117">
              <a:extLst>
                <a:ext uri="{FF2B5EF4-FFF2-40B4-BE49-F238E27FC236}">
                  <a16:creationId xmlns:a16="http://schemas.microsoft.com/office/drawing/2014/main" id="{2B6F63C1-1101-4AB9-8151-2BC6FB17D43B}"/>
                </a:ext>
              </a:extLst>
            </p:cNvPr>
            <p:cNvPicPr>
              <a:picLocks noChangeAspect="1" noChangeArrowheads="1"/>
            </p:cNvPicPr>
            <p:nvPr/>
          </p:nvPicPr>
          <p:blipFill>
            <a:blip r:embed="rId6">
              <a:lum bright="18000" contrast="-30000"/>
              <a:extLst>
                <a:ext uri="{28A0092B-C50C-407E-A947-70E740481C1C}">
                  <a14:useLocalDpi xmlns:a14="http://schemas.microsoft.com/office/drawing/2010/main" val="0"/>
                </a:ext>
              </a:extLst>
            </a:blip>
            <a:srcRect/>
            <a:stretch>
              <a:fillRect/>
            </a:stretch>
          </p:blipFill>
          <p:spPr bwMode="auto">
            <a:xfrm>
              <a:off x="3967480" y="4562688"/>
              <a:ext cx="1588894" cy="46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8" descr="117">
              <a:extLst>
                <a:ext uri="{FF2B5EF4-FFF2-40B4-BE49-F238E27FC236}">
                  <a16:creationId xmlns:a16="http://schemas.microsoft.com/office/drawing/2014/main" id="{22FF6F64-797E-4D8D-8FAD-E1B871C41CF2}"/>
                </a:ext>
              </a:extLst>
            </p:cNvPr>
            <p:cNvPicPr>
              <a:picLocks noChangeAspect="1" noChangeArrowheads="1"/>
            </p:cNvPicPr>
            <p:nvPr/>
          </p:nvPicPr>
          <p:blipFill>
            <a:blip r:embed="rId6">
              <a:lum bright="18000" contrast="-30000"/>
              <a:extLst>
                <a:ext uri="{28A0092B-C50C-407E-A947-70E740481C1C}">
                  <a14:useLocalDpi xmlns:a14="http://schemas.microsoft.com/office/drawing/2010/main" val="0"/>
                </a:ext>
              </a:extLst>
            </a:blip>
            <a:srcRect/>
            <a:stretch>
              <a:fillRect/>
            </a:stretch>
          </p:blipFill>
          <p:spPr bwMode="auto">
            <a:xfrm>
              <a:off x="3967480" y="4987925"/>
              <a:ext cx="1588894" cy="5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9" descr="117">
              <a:extLst>
                <a:ext uri="{FF2B5EF4-FFF2-40B4-BE49-F238E27FC236}">
                  <a16:creationId xmlns:a16="http://schemas.microsoft.com/office/drawing/2014/main" id="{8B54E933-8953-45BD-827D-F3E2C61F4BF7}"/>
                </a:ext>
              </a:extLst>
            </p:cNvPr>
            <p:cNvPicPr>
              <a:picLocks noChangeAspect="1" noChangeArrowheads="1"/>
            </p:cNvPicPr>
            <p:nvPr/>
          </p:nvPicPr>
          <p:blipFill>
            <a:blip r:embed="rId6">
              <a:lum bright="18000" contrast="-30000"/>
              <a:extLst>
                <a:ext uri="{28A0092B-C50C-407E-A947-70E740481C1C}">
                  <a14:useLocalDpi xmlns:a14="http://schemas.microsoft.com/office/drawing/2010/main" val="0"/>
                </a:ext>
              </a:extLst>
            </a:blip>
            <a:srcRect/>
            <a:stretch>
              <a:fillRect/>
            </a:stretch>
          </p:blipFill>
          <p:spPr bwMode="auto">
            <a:xfrm>
              <a:off x="3967480" y="5574665"/>
              <a:ext cx="1588894" cy="5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40">
              <a:extLst>
                <a:ext uri="{FF2B5EF4-FFF2-40B4-BE49-F238E27FC236}">
                  <a16:creationId xmlns:a16="http://schemas.microsoft.com/office/drawing/2014/main" id="{C6469E95-D653-425A-8F2F-894738647959}"/>
                </a:ext>
              </a:extLst>
            </p:cNvPr>
            <p:cNvSpPr>
              <a:spLocks noChangeArrowheads="1"/>
            </p:cNvSpPr>
            <p:nvPr/>
          </p:nvSpPr>
          <p:spPr bwMode="auto">
            <a:xfrm>
              <a:off x="3991827" y="4603992"/>
              <a:ext cx="1508513"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07033"/>
                  </a:solidFill>
                  <a:latin typeface="微软雅黑" panose="020B0503020204020204" charset="-122"/>
                  <a:ea typeface="微软雅黑" panose="020B0503020204020204" charset="-122"/>
                </a:rPr>
                <a:t>业务流程安全</a:t>
              </a:r>
            </a:p>
          </p:txBody>
        </p:sp>
        <p:sp>
          <p:nvSpPr>
            <p:cNvPr id="53" name="Rectangle 41">
              <a:extLst>
                <a:ext uri="{FF2B5EF4-FFF2-40B4-BE49-F238E27FC236}">
                  <a16:creationId xmlns:a16="http://schemas.microsoft.com/office/drawing/2014/main" id="{0A5547F0-4C84-4200-A583-113379800006}"/>
                </a:ext>
              </a:extLst>
            </p:cNvPr>
            <p:cNvSpPr>
              <a:spLocks noChangeArrowheads="1"/>
            </p:cNvSpPr>
            <p:nvPr/>
          </p:nvSpPr>
          <p:spPr bwMode="auto">
            <a:xfrm>
              <a:off x="4041344" y="4986338"/>
              <a:ext cx="1490017"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en-US" altLang="zh-CN" dirty="0">
                  <a:solidFill>
                    <a:srgbClr val="007033"/>
                  </a:solidFill>
                  <a:latin typeface="微软雅黑" panose="020B0503020204020204" charset="-122"/>
                  <a:ea typeface="微软雅黑" panose="020B0503020204020204" charset="-122"/>
                </a:rPr>
                <a:t>Web</a:t>
              </a:r>
            </a:p>
            <a:p>
              <a:pPr algn="ctr">
                <a:buFontTx/>
                <a:buNone/>
                <a:defRPr/>
              </a:pPr>
              <a:r>
                <a:rPr lang="en-US" altLang="zh-CN" dirty="0">
                  <a:solidFill>
                    <a:srgbClr val="007033"/>
                  </a:solidFill>
                  <a:latin typeface="微软雅黑" panose="020B0503020204020204" charset="-122"/>
                  <a:ea typeface="微软雅黑" panose="020B0503020204020204" charset="-122"/>
                </a:rPr>
                <a:t> </a:t>
              </a:r>
              <a:r>
                <a:rPr lang="zh-CN" altLang="en-US" dirty="0">
                  <a:solidFill>
                    <a:srgbClr val="007033"/>
                  </a:solidFill>
                  <a:latin typeface="微软雅黑" panose="020B0503020204020204" charset="-122"/>
                  <a:ea typeface="微软雅黑" panose="020B0503020204020204" charset="-122"/>
                </a:rPr>
                <a:t>应用安全</a:t>
              </a:r>
            </a:p>
          </p:txBody>
        </p:sp>
        <p:sp>
          <p:nvSpPr>
            <p:cNvPr id="54" name="Rectangle 42">
              <a:extLst>
                <a:ext uri="{FF2B5EF4-FFF2-40B4-BE49-F238E27FC236}">
                  <a16:creationId xmlns:a16="http://schemas.microsoft.com/office/drawing/2014/main" id="{B9A0E7CB-F565-4F39-99D4-BD57C3BEB5A0}"/>
                </a:ext>
              </a:extLst>
            </p:cNvPr>
            <p:cNvSpPr>
              <a:spLocks noChangeArrowheads="1"/>
            </p:cNvSpPr>
            <p:nvPr/>
          </p:nvSpPr>
          <p:spPr bwMode="auto">
            <a:xfrm>
              <a:off x="4035743" y="5581015"/>
              <a:ext cx="1455736"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007033"/>
                  </a:solidFill>
                  <a:latin typeface="微软雅黑" panose="020B0503020204020204" charset="-122"/>
                  <a:ea typeface="微软雅黑" panose="020B0503020204020204" charset="-122"/>
                </a:rPr>
                <a:t>应用开发环境安全</a:t>
              </a:r>
            </a:p>
          </p:txBody>
        </p:sp>
        <p:pic>
          <p:nvPicPr>
            <p:cNvPr id="55" name="Picture 43" descr="116">
              <a:extLst>
                <a:ext uri="{FF2B5EF4-FFF2-40B4-BE49-F238E27FC236}">
                  <a16:creationId xmlns:a16="http://schemas.microsoft.com/office/drawing/2014/main" id="{F6A5563D-D91F-4D4E-BB53-3707577F24C1}"/>
                </a:ext>
              </a:extLst>
            </p:cNvPr>
            <p:cNvPicPr>
              <a:picLocks noChangeAspect="1" noChangeArrowheads="1"/>
            </p:cNvPicPr>
            <p:nvPr/>
          </p:nvPicPr>
          <p:blipFill>
            <a:blip r:embed="rId5">
              <a:lum bright="12000" contrast="-24000"/>
              <a:extLst>
                <a:ext uri="{28A0092B-C50C-407E-A947-70E740481C1C}">
                  <a14:useLocalDpi xmlns:a14="http://schemas.microsoft.com/office/drawing/2010/main" val="0"/>
                </a:ext>
              </a:extLst>
            </a:blip>
            <a:srcRect/>
            <a:stretch>
              <a:fillRect/>
            </a:stretch>
          </p:blipFill>
          <p:spPr bwMode="auto">
            <a:xfrm>
              <a:off x="2535434" y="4381500"/>
              <a:ext cx="1406133" cy="34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4" descr="116">
              <a:extLst>
                <a:ext uri="{FF2B5EF4-FFF2-40B4-BE49-F238E27FC236}">
                  <a16:creationId xmlns:a16="http://schemas.microsoft.com/office/drawing/2014/main" id="{A7A7765A-DE23-4F57-B4D2-F14103D0E1B5}"/>
                </a:ext>
              </a:extLst>
            </p:cNvPr>
            <p:cNvPicPr>
              <a:picLocks noChangeAspect="1" noChangeArrowheads="1"/>
            </p:cNvPicPr>
            <p:nvPr/>
          </p:nvPicPr>
          <p:blipFill>
            <a:blip r:embed="rId5">
              <a:lum bright="12000" contrast="-24000"/>
              <a:extLst>
                <a:ext uri="{28A0092B-C50C-407E-A947-70E740481C1C}">
                  <a14:useLocalDpi xmlns:a14="http://schemas.microsoft.com/office/drawing/2010/main" val="0"/>
                </a:ext>
              </a:extLst>
            </a:blip>
            <a:srcRect/>
            <a:stretch>
              <a:fillRect/>
            </a:stretch>
          </p:blipFill>
          <p:spPr bwMode="auto">
            <a:xfrm>
              <a:off x="2525204" y="4743450"/>
              <a:ext cx="1416363" cy="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45">
              <a:extLst>
                <a:ext uri="{FF2B5EF4-FFF2-40B4-BE49-F238E27FC236}">
                  <a16:creationId xmlns:a16="http://schemas.microsoft.com/office/drawing/2014/main" id="{D75D86C0-14F8-4F7E-AA54-6FF395D0713B}"/>
                </a:ext>
              </a:extLst>
            </p:cNvPr>
            <p:cNvSpPr>
              <a:spLocks noChangeArrowheads="1"/>
            </p:cNvSpPr>
            <p:nvPr/>
          </p:nvSpPr>
          <p:spPr bwMode="auto">
            <a:xfrm>
              <a:off x="2622135" y="4402138"/>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6666"/>
                  </a:solidFill>
                  <a:latin typeface="微软雅黑" panose="020B0503020204020204" charset="-122"/>
                  <a:ea typeface="微软雅黑" panose="020B0503020204020204" charset="-122"/>
                </a:rPr>
                <a:t>主机安全</a:t>
              </a:r>
            </a:p>
          </p:txBody>
        </p:sp>
        <p:sp>
          <p:nvSpPr>
            <p:cNvPr id="58" name="Rectangle 46">
              <a:extLst>
                <a:ext uri="{FF2B5EF4-FFF2-40B4-BE49-F238E27FC236}">
                  <a16:creationId xmlns:a16="http://schemas.microsoft.com/office/drawing/2014/main" id="{0B8DE9F1-248F-4030-9A2A-3033B41F5310}"/>
                </a:ext>
              </a:extLst>
            </p:cNvPr>
            <p:cNvSpPr>
              <a:spLocks noChangeArrowheads="1"/>
            </p:cNvSpPr>
            <p:nvPr/>
          </p:nvSpPr>
          <p:spPr bwMode="auto">
            <a:xfrm>
              <a:off x="2625310" y="4776788"/>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006666"/>
                  </a:solidFill>
                  <a:latin typeface="微软雅黑" panose="020B0503020204020204" charset="-122"/>
                  <a:ea typeface="微软雅黑" panose="020B0503020204020204" charset="-122"/>
                </a:rPr>
                <a:t>终端安全</a:t>
              </a:r>
            </a:p>
          </p:txBody>
        </p:sp>
        <p:pic>
          <p:nvPicPr>
            <p:cNvPr id="59" name="Picture 47" descr="115">
              <a:extLst>
                <a:ext uri="{FF2B5EF4-FFF2-40B4-BE49-F238E27FC236}">
                  <a16:creationId xmlns:a16="http://schemas.microsoft.com/office/drawing/2014/main" id="{D39E28B5-B0AB-4792-BE1E-BC2AAFF0063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1010631" y="4524215"/>
              <a:ext cx="1395550" cy="65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48">
              <a:extLst>
                <a:ext uri="{FF2B5EF4-FFF2-40B4-BE49-F238E27FC236}">
                  <a16:creationId xmlns:a16="http://schemas.microsoft.com/office/drawing/2014/main" id="{CB7A3A7B-7F71-4013-AE0D-EC6BDAFEA632}"/>
                </a:ext>
              </a:extLst>
            </p:cNvPr>
            <p:cNvSpPr>
              <a:spLocks noChangeArrowheads="1"/>
            </p:cNvSpPr>
            <p:nvPr/>
          </p:nvSpPr>
          <p:spPr bwMode="auto">
            <a:xfrm>
              <a:off x="1216303" y="4582187"/>
              <a:ext cx="992191"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115B9F"/>
                  </a:solidFill>
                  <a:latin typeface="微软雅黑" panose="020B0503020204020204" charset="-122"/>
                  <a:ea typeface="微软雅黑" panose="020B0503020204020204" charset="-122"/>
                </a:rPr>
                <a:t>视频监控</a:t>
              </a:r>
            </a:p>
            <a:p>
              <a:pPr algn="ctr">
                <a:buFontTx/>
                <a:buNone/>
                <a:defRPr/>
              </a:pPr>
              <a:r>
                <a:rPr lang="zh-CN" altLang="en-US" dirty="0">
                  <a:solidFill>
                    <a:srgbClr val="115B9F"/>
                  </a:solidFill>
                  <a:latin typeface="微软雅黑" panose="020B0503020204020204" charset="-122"/>
                  <a:ea typeface="微软雅黑" panose="020B0503020204020204" charset="-122"/>
                </a:rPr>
                <a:t>安全</a:t>
              </a:r>
            </a:p>
          </p:txBody>
        </p:sp>
        <p:pic>
          <p:nvPicPr>
            <p:cNvPr id="61" name="Picture 49" descr="118">
              <a:extLst>
                <a:ext uri="{FF2B5EF4-FFF2-40B4-BE49-F238E27FC236}">
                  <a16:creationId xmlns:a16="http://schemas.microsoft.com/office/drawing/2014/main" id="{36FFE0E6-D4E6-4159-BD66-692A91881280}"/>
                </a:ext>
              </a:extLst>
            </p:cNvPr>
            <p:cNvPicPr>
              <a:picLocks noChangeAspect="1" noChangeArrowheads="1"/>
            </p:cNvPicPr>
            <p:nvPr/>
          </p:nvPicPr>
          <p:blipFill>
            <a:blip r:embed="rId7">
              <a:lum bright="12000" contrast="-12000"/>
              <a:extLst>
                <a:ext uri="{28A0092B-C50C-407E-A947-70E740481C1C}">
                  <a14:useLocalDpi xmlns:a14="http://schemas.microsoft.com/office/drawing/2010/main" val="0"/>
                </a:ext>
              </a:extLst>
            </a:blip>
            <a:srcRect/>
            <a:stretch>
              <a:fillRect/>
            </a:stretch>
          </p:blipFill>
          <p:spPr bwMode="auto">
            <a:xfrm>
              <a:off x="5552439" y="5753100"/>
              <a:ext cx="1588893"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0" descr="118">
              <a:extLst>
                <a:ext uri="{FF2B5EF4-FFF2-40B4-BE49-F238E27FC236}">
                  <a16:creationId xmlns:a16="http://schemas.microsoft.com/office/drawing/2014/main" id="{735DD0CD-935B-46CC-B442-01144BE92477}"/>
                </a:ext>
              </a:extLst>
            </p:cNvPr>
            <p:cNvPicPr>
              <a:picLocks noChangeAspect="1" noChangeArrowheads="1"/>
            </p:cNvPicPr>
            <p:nvPr/>
          </p:nvPicPr>
          <p:blipFill>
            <a:blip r:embed="rId7">
              <a:lum bright="12000" contrast="-12000"/>
              <a:extLst>
                <a:ext uri="{28A0092B-C50C-407E-A947-70E740481C1C}">
                  <a14:useLocalDpi xmlns:a14="http://schemas.microsoft.com/office/drawing/2010/main" val="0"/>
                </a:ext>
              </a:extLst>
            </a:blip>
            <a:srcRect/>
            <a:stretch>
              <a:fillRect/>
            </a:stretch>
          </p:blipFill>
          <p:spPr bwMode="auto">
            <a:xfrm>
              <a:off x="5552439" y="5400675"/>
              <a:ext cx="1588893"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51" descr="118">
              <a:extLst>
                <a:ext uri="{FF2B5EF4-FFF2-40B4-BE49-F238E27FC236}">
                  <a16:creationId xmlns:a16="http://schemas.microsoft.com/office/drawing/2014/main" id="{6829BA25-DA70-4698-AA35-E9B25B30D1EB}"/>
                </a:ext>
              </a:extLst>
            </p:cNvPr>
            <p:cNvPicPr>
              <a:picLocks noChangeAspect="1" noChangeArrowheads="1"/>
            </p:cNvPicPr>
            <p:nvPr/>
          </p:nvPicPr>
          <p:blipFill>
            <a:blip r:embed="rId7">
              <a:lum bright="12000" contrast="-12000"/>
              <a:extLst>
                <a:ext uri="{28A0092B-C50C-407E-A947-70E740481C1C}">
                  <a14:useLocalDpi xmlns:a14="http://schemas.microsoft.com/office/drawing/2010/main" val="0"/>
                </a:ext>
              </a:extLst>
            </a:blip>
            <a:srcRect/>
            <a:stretch>
              <a:fillRect/>
            </a:stretch>
          </p:blipFill>
          <p:spPr bwMode="auto">
            <a:xfrm>
              <a:off x="5552439" y="5048250"/>
              <a:ext cx="1588893"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2" descr="118">
              <a:extLst>
                <a:ext uri="{FF2B5EF4-FFF2-40B4-BE49-F238E27FC236}">
                  <a16:creationId xmlns:a16="http://schemas.microsoft.com/office/drawing/2014/main" id="{2B5C5A79-8F07-4335-B754-EBD665D543FB}"/>
                </a:ext>
              </a:extLst>
            </p:cNvPr>
            <p:cNvPicPr>
              <a:picLocks noChangeAspect="1" noChangeArrowheads="1"/>
            </p:cNvPicPr>
            <p:nvPr/>
          </p:nvPicPr>
          <p:blipFill>
            <a:blip r:embed="rId7">
              <a:lum bright="12000" contrast="-12000"/>
              <a:extLst>
                <a:ext uri="{28A0092B-C50C-407E-A947-70E740481C1C}">
                  <a14:useLocalDpi xmlns:a14="http://schemas.microsoft.com/office/drawing/2010/main" val="0"/>
                </a:ext>
              </a:extLst>
            </a:blip>
            <a:srcRect/>
            <a:stretch>
              <a:fillRect/>
            </a:stretch>
          </p:blipFill>
          <p:spPr bwMode="auto">
            <a:xfrm>
              <a:off x="5552439" y="4615738"/>
              <a:ext cx="1588893" cy="44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53">
              <a:extLst>
                <a:ext uri="{FF2B5EF4-FFF2-40B4-BE49-F238E27FC236}">
                  <a16:creationId xmlns:a16="http://schemas.microsoft.com/office/drawing/2014/main" id="{8454D5EA-6A49-4A4E-AB69-203F4396F80E}"/>
                </a:ext>
              </a:extLst>
            </p:cNvPr>
            <p:cNvSpPr>
              <a:spLocks noChangeArrowheads="1"/>
            </p:cNvSpPr>
            <p:nvPr/>
          </p:nvSpPr>
          <p:spPr bwMode="auto">
            <a:xfrm>
              <a:off x="5563967" y="4664448"/>
              <a:ext cx="151247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996600"/>
                  </a:solidFill>
                  <a:latin typeface="微软雅黑" panose="020B0503020204020204" charset="-122"/>
                  <a:ea typeface="微软雅黑" panose="020B0503020204020204" charset="-122"/>
                </a:rPr>
                <a:t>数据泄露保护</a:t>
              </a:r>
            </a:p>
          </p:txBody>
        </p:sp>
        <p:sp>
          <p:nvSpPr>
            <p:cNvPr id="66" name="Rectangle 54">
              <a:extLst>
                <a:ext uri="{FF2B5EF4-FFF2-40B4-BE49-F238E27FC236}">
                  <a16:creationId xmlns:a16="http://schemas.microsoft.com/office/drawing/2014/main" id="{830B1E1C-7E36-423C-AA6B-447DD2945B54}"/>
                </a:ext>
              </a:extLst>
            </p:cNvPr>
            <p:cNvSpPr>
              <a:spLocks noChangeArrowheads="1"/>
            </p:cNvSpPr>
            <p:nvPr/>
          </p:nvSpPr>
          <p:spPr bwMode="auto">
            <a:xfrm>
              <a:off x="5780625" y="5068888"/>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996600"/>
                  </a:solidFill>
                  <a:latin typeface="微软雅黑" panose="020B0503020204020204" charset="-122"/>
                  <a:ea typeface="微软雅黑" panose="020B0503020204020204" charset="-122"/>
                </a:rPr>
                <a:t>数据加密</a:t>
              </a:r>
            </a:p>
          </p:txBody>
        </p:sp>
        <p:sp>
          <p:nvSpPr>
            <p:cNvPr id="67" name="Rectangle 55">
              <a:extLst>
                <a:ext uri="{FF2B5EF4-FFF2-40B4-BE49-F238E27FC236}">
                  <a16:creationId xmlns:a16="http://schemas.microsoft.com/office/drawing/2014/main" id="{7BA5040A-8649-4EC3-9B87-DB335DC34F11}"/>
                </a:ext>
              </a:extLst>
            </p:cNvPr>
            <p:cNvSpPr>
              <a:spLocks noChangeArrowheads="1"/>
            </p:cNvSpPr>
            <p:nvPr/>
          </p:nvSpPr>
          <p:spPr bwMode="auto">
            <a:xfrm>
              <a:off x="5772687" y="5416550"/>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996600"/>
                  </a:solidFill>
                  <a:latin typeface="微软雅黑" panose="020B0503020204020204" charset="-122"/>
                  <a:ea typeface="微软雅黑" panose="020B0503020204020204" charset="-122"/>
                </a:rPr>
                <a:t>数据归档</a:t>
              </a:r>
            </a:p>
          </p:txBody>
        </p:sp>
        <p:sp>
          <p:nvSpPr>
            <p:cNvPr id="68" name="Rectangle 56">
              <a:extLst>
                <a:ext uri="{FF2B5EF4-FFF2-40B4-BE49-F238E27FC236}">
                  <a16:creationId xmlns:a16="http://schemas.microsoft.com/office/drawing/2014/main" id="{E5337D9B-B303-4A59-8F02-2A94D7975397}"/>
                </a:ext>
              </a:extLst>
            </p:cNvPr>
            <p:cNvSpPr>
              <a:spLocks noChangeArrowheads="1"/>
            </p:cNvSpPr>
            <p:nvPr/>
          </p:nvSpPr>
          <p:spPr bwMode="auto">
            <a:xfrm>
              <a:off x="5785387" y="5768975"/>
              <a:ext cx="1094291"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996600"/>
                  </a:solidFill>
                  <a:latin typeface="微软雅黑" panose="020B0503020204020204" charset="-122"/>
                  <a:ea typeface="微软雅黑" panose="020B0503020204020204" charset="-122"/>
                </a:rPr>
                <a:t>灾难备份</a:t>
              </a:r>
            </a:p>
          </p:txBody>
        </p:sp>
        <p:pic>
          <p:nvPicPr>
            <p:cNvPr id="69" name="Picture 57" descr="1182">
              <a:extLst>
                <a:ext uri="{FF2B5EF4-FFF2-40B4-BE49-F238E27FC236}">
                  <a16:creationId xmlns:a16="http://schemas.microsoft.com/office/drawing/2014/main" id="{AB069438-4F28-4D8C-A27E-778962A6816A}"/>
                </a:ext>
              </a:extLst>
            </p:cNvPr>
            <p:cNvPicPr>
              <a:picLocks noChangeAspect="1" noChangeArrowheads="1"/>
            </p:cNvPicPr>
            <p:nvPr/>
          </p:nvPicPr>
          <p:blipFill>
            <a:blip r:embed="rId8">
              <a:lum bright="12000" contrast="-18000"/>
              <a:extLst>
                <a:ext uri="{28A0092B-C50C-407E-A947-70E740481C1C}">
                  <a14:useLocalDpi xmlns:a14="http://schemas.microsoft.com/office/drawing/2010/main" val="0"/>
                </a:ext>
              </a:extLst>
            </a:blip>
            <a:srcRect/>
            <a:stretch>
              <a:fillRect/>
            </a:stretch>
          </p:blipFill>
          <p:spPr bwMode="auto">
            <a:xfrm>
              <a:off x="7166974" y="4399260"/>
              <a:ext cx="1458866" cy="42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58" descr="1182">
              <a:extLst>
                <a:ext uri="{FF2B5EF4-FFF2-40B4-BE49-F238E27FC236}">
                  <a16:creationId xmlns:a16="http://schemas.microsoft.com/office/drawing/2014/main" id="{1F590C23-9AB3-44B4-81BE-0F212D5865B3}"/>
                </a:ext>
              </a:extLst>
            </p:cNvPr>
            <p:cNvPicPr>
              <a:picLocks noChangeAspect="1" noChangeArrowheads="1"/>
            </p:cNvPicPr>
            <p:nvPr/>
          </p:nvPicPr>
          <p:blipFill>
            <a:blip r:embed="rId8">
              <a:lum bright="12000" contrast="-18000"/>
              <a:extLst>
                <a:ext uri="{28A0092B-C50C-407E-A947-70E740481C1C}">
                  <a14:useLocalDpi xmlns:a14="http://schemas.microsoft.com/office/drawing/2010/main" val="0"/>
                </a:ext>
              </a:extLst>
            </a:blip>
            <a:srcRect/>
            <a:stretch>
              <a:fillRect/>
            </a:stretch>
          </p:blipFill>
          <p:spPr bwMode="auto">
            <a:xfrm>
              <a:off x="7166974" y="4824268"/>
              <a:ext cx="1458865" cy="68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59">
              <a:extLst>
                <a:ext uri="{FF2B5EF4-FFF2-40B4-BE49-F238E27FC236}">
                  <a16:creationId xmlns:a16="http://schemas.microsoft.com/office/drawing/2014/main" id="{A0A68262-4EE2-42D8-B31F-058F319155E2}"/>
                </a:ext>
              </a:extLst>
            </p:cNvPr>
            <p:cNvSpPr>
              <a:spLocks noChangeArrowheads="1"/>
            </p:cNvSpPr>
            <p:nvPr/>
          </p:nvSpPr>
          <p:spPr bwMode="auto">
            <a:xfrm>
              <a:off x="7299910" y="4025890"/>
              <a:ext cx="99074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solidFill>
                    <a:srgbClr val="993300"/>
                  </a:solidFill>
                  <a:latin typeface="微软雅黑" panose="020B0503020204020204" charset="-122"/>
                  <a:ea typeface="微软雅黑" panose="020B0503020204020204" charset="-122"/>
                </a:rPr>
                <a:t>身份验证</a:t>
              </a:r>
            </a:p>
          </p:txBody>
        </p:sp>
        <p:sp>
          <p:nvSpPr>
            <p:cNvPr id="72" name="Rectangle 60">
              <a:extLst>
                <a:ext uri="{FF2B5EF4-FFF2-40B4-BE49-F238E27FC236}">
                  <a16:creationId xmlns:a16="http://schemas.microsoft.com/office/drawing/2014/main" id="{36007AE3-E7A2-47C5-AB0A-9BCACD1893F1}"/>
                </a:ext>
              </a:extLst>
            </p:cNvPr>
            <p:cNvSpPr>
              <a:spLocks noChangeArrowheads="1"/>
            </p:cNvSpPr>
            <p:nvPr/>
          </p:nvSpPr>
          <p:spPr bwMode="auto">
            <a:xfrm>
              <a:off x="7299909" y="4425221"/>
              <a:ext cx="99074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993300"/>
                  </a:solidFill>
                  <a:latin typeface="微软雅黑" panose="020B0503020204020204" charset="-122"/>
                  <a:ea typeface="微软雅黑" panose="020B0503020204020204" charset="-122"/>
                </a:rPr>
                <a:t>访问管理</a:t>
              </a:r>
            </a:p>
          </p:txBody>
        </p:sp>
        <p:sp>
          <p:nvSpPr>
            <p:cNvPr id="73" name="Rectangle 61">
              <a:extLst>
                <a:ext uri="{FF2B5EF4-FFF2-40B4-BE49-F238E27FC236}">
                  <a16:creationId xmlns:a16="http://schemas.microsoft.com/office/drawing/2014/main" id="{B70B2F40-844F-4BBA-AD7C-05F1B3245091}"/>
                </a:ext>
              </a:extLst>
            </p:cNvPr>
            <p:cNvSpPr>
              <a:spLocks noChangeArrowheads="1"/>
            </p:cNvSpPr>
            <p:nvPr/>
          </p:nvSpPr>
          <p:spPr bwMode="auto">
            <a:xfrm>
              <a:off x="7271749" y="4836692"/>
              <a:ext cx="1025259" cy="590931"/>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dirty="0">
                  <a:solidFill>
                    <a:srgbClr val="993300"/>
                  </a:solidFill>
                  <a:latin typeface="微软雅黑" panose="020B0503020204020204" charset="-122"/>
                  <a:ea typeface="微软雅黑" panose="020B0503020204020204" charset="-122"/>
                </a:rPr>
                <a:t>身份生命周期管理</a:t>
              </a:r>
            </a:p>
          </p:txBody>
        </p:sp>
        <p:sp>
          <p:nvSpPr>
            <p:cNvPr id="74" name="Rectangle 62">
              <a:extLst>
                <a:ext uri="{FF2B5EF4-FFF2-40B4-BE49-F238E27FC236}">
                  <a16:creationId xmlns:a16="http://schemas.microsoft.com/office/drawing/2014/main" id="{510221B0-D86C-4C33-BDBE-B8CD96C41DD0}"/>
                </a:ext>
              </a:extLst>
            </p:cNvPr>
            <p:cNvSpPr>
              <a:spLocks noChangeArrowheads="1"/>
            </p:cNvSpPr>
            <p:nvPr/>
          </p:nvSpPr>
          <p:spPr bwMode="auto">
            <a:xfrm>
              <a:off x="6082712" y="1377950"/>
              <a:ext cx="1868554"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ea typeface="微软雅黑" panose="020B0503020204020204" charset="-122"/>
                </a:rPr>
                <a:t>合规和策略遵从</a:t>
              </a:r>
            </a:p>
          </p:txBody>
        </p:sp>
        <p:sp>
          <p:nvSpPr>
            <p:cNvPr id="75" name="Rectangle 63">
              <a:extLst>
                <a:ext uri="{FF2B5EF4-FFF2-40B4-BE49-F238E27FC236}">
                  <a16:creationId xmlns:a16="http://schemas.microsoft.com/office/drawing/2014/main" id="{7D3735A7-706C-49C5-9CC7-BB76C8A2E91F}"/>
                </a:ext>
              </a:extLst>
            </p:cNvPr>
            <p:cNvSpPr>
              <a:spLocks noChangeArrowheads="1"/>
            </p:cNvSpPr>
            <p:nvPr/>
          </p:nvSpPr>
          <p:spPr bwMode="auto">
            <a:xfrm>
              <a:off x="3829579" y="1377950"/>
              <a:ext cx="1610465" cy="313932"/>
            </a:xfrm>
            <a:prstGeom prst="rect">
              <a:avLst/>
            </a:prstGeom>
            <a:noFill/>
            <a:ln w="9525" algn="ctr">
              <a:noFill/>
              <a:miter lim="800000"/>
            </a:ln>
            <a:effectLst>
              <a:prstShdw prst="shdw17" dist="17961" dir="2700000">
                <a:schemeClr val="accent2">
                  <a:gamma/>
                  <a:shade val="60000"/>
                  <a:invGamma/>
                </a:schemeClr>
              </a:prstShdw>
            </a:effectLst>
          </p:spPr>
          <p:txBody>
            <a:bodyPr wrap="square" lIns="27432" tIns="18288" rIns="27432" bIns="18288">
              <a:spAutoFit/>
            </a:bodyPr>
            <a:lstStyle/>
            <a:p>
              <a:pPr algn="ctr">
                <a:buFontTx/>
                <a:buNone/>
                <a:defRPr/>
              </a:pPr>
              <a:r>
                <a:rPr lang="zh-CN" altLang="en-US">
                  <a:ea typeface="微软雅黑" panose="020B0503020204020204" charset="-122"/>
                </a:rPr>
                <a:t>风险管理框架</a:t>
              </a:r>
            </a:p>
          </p:txBody>
        </p:sp>
      </p:grpSp>
    </p:spTree>
    <p:extLst>
      <p:ext uri="{BB962C8B-B14F-4D97-AF65-F5344CB8AC3E}">
        <p14:creationId xmlns:p14="http://schemas.microsoft.com/office/powerpoint/2010/main" val="147478653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32A6B96-A350-44FB-8A8C-47A1570E9D2B}"/>
              </a:ext>
            </a:extLst>
          </p:cNvPr>
          <p:cNvGrpSpPr/>
          <p:nvPr/>
        </p:nvGrpSpPr>
        <p:grpSpPr>
          <a:xfrm>
            <a:off x="199226" y="353544"/>
            <a:ext cx="5108269" cy="466490"/>
            <a:chOff x="199226" y="353544"/>
            <a:chExt cx="5108269" cy="466490"/>
          </a:xfrm>
        </p:grpSpPr>
        <p:sp>
          <p:nvSpPr>
            <p:cNvPr id="5" name="Freeform 5">
              <a:extLst>
                <a:ext uri="{FF2B5EF4-FFF2-40B4-BE49-F238E27FC236}">
                  <a16:creationId xmlns:a16="http://schemas.microsoft.com/office/drawing/2014/main" id="{4AACA713-23FD-45D9-8BC9-E9FD16A1232C}"/>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6" name="Freeform 6">
              <a:extLst>
                <a:ext uri="{FF2B5EF4-FFF2-40B4-BE49-F238E27FC236}">
                  <a16:creationId xmlns:a16="http://schemas.microsoft.com/office/drawing/2014/main" id="{E432C867-779B-4791-93C7-745AC6CE2233}"/>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7">
              <a:extLst>
                <a:ext uri="{FF2B5EF4-FFF2-40B4-BE49-F238E27FC236}">
                  <a16:creationId xmlns:a16="http://schemas.microsoft.com/office/drawing/2014/main" id="{C052F466-6294-423F-A2F0-6B9C74962CB5}"/>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TextBox 54">
              <a:extLst>
                <a:ext uri="{FF2B5EF4-FFF2-40B4-BE49-F238E27FC236}">
                  <a16:creationId xmlns:a16="http://schemas.microsoft.com/office/drawing/2014/main" id="{C519594D-25C3-4052-B991-26C06DF763E4}"/>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标题 1">
            <a:extLst>
              <a:ext uri="{FF2B5EF4-FFF2-40B4-BE49-F238E27FC236}">
                <a16:creationId xmlns:a16="http://schemas.microsoft.com/office/drawing/2014/main" id="{63DBB707-E3EF-4EC5-8770-349CF4228D15}"/>
              </a:ext>
            </a:extLst>
          </p:cNvPr>
          <p:cNvSpPr txBox="1">
            <a:spLocks/>
          </p:cNvSpPr>
          <p:nvPr/>
        </p:nvSpPr>
        <p:spPr>
          <a:xfrm>
            <a:off x="838200" y="820034"/>
            <a:ext cx="7259320" cy="8706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企业云的本质是</a:t>
            </a:r>
            <a:r>
              <a:rPr lang="en-US" altLang="zh-CN" dirty="0"/>
              <a:t>IT</a:t>
            </a:r>
            <a:r>
              <a:rPr lang="zh-CN" altLang="en-US" dirty="0"/>
              <a:t>治理模式</a:t>
            </a:r>
          </a:p>
        </p:txBody>
      </p:sp>
      <p:pic>
        <p:nvPicPr>
          <p:cNvPr id="10" name="内容占位符 3">
            <a:extLst>
              <a:ext uri="{FF2B5EF4-FFF2-40B4-BE49-F238E27FC236}">
                <a16:creationId xmlns:a16="http://schemas.microsoft.com/office/drawing/2014/main" id="{67F44139-7179-45D7-8B50-2F2611B5CB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38200" y="1708023"/>
            <a:ext cx="7574280" cy="4793275"/>
          </a:xfrm>
          <a:prstGeom prst="rect">
            <a:avLst/>
          </a:prstGeom>
        </p:spPr>
      </p:pic>
    </p:spTree>
    <p:extLst>
      <p:ext uri="{BB962C8B-B14F-4D97-AF65-F5344CB8AC3E}">
        <p14:creationId xmlns:p14="http://schemas.microsoft.com/office/powerpoint/2010/main" val="4174756991"/>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a16="http://schemas.microsoft.com/office/drawing/2014/main" id="{B9E00AE4-2469-4F6A-802E-5EDFCD4BB818}"/>
              </a:ext>
            </a:extLst>
          </p:cNvPr>
          <p:cNvSpPr>
            <a:spLocks noChangeArrowheads="1"/>
          </p:cNvSpPr>
          <p:nvPr/>
        </p:nvSpPr>
        <p:spPr bwMode="auto">
          <a:xfrm>
            <a:off x="615626" y="987605"/>
            <a:ext cx="7669212" cy="518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Clr>
                <a:srgbClr val="FF0000"/>
              </a:buClr>
            </a:pPr>
            <a:r>
              <a:rPr lang="zh-CN" altLang="en-US" sz="2800" dirty="0">
                <a:latin typeface="Times New Roman" panose="02020603050405020304" pitchFamily="18" charset="0"/>
                <a:ea typeface="楷体_GB2312" pitchFamily="49" charset="-122"/>
              </a:rPr>
              <a:t>云计算的存储安全：</a:t>
            </a: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r>
              <a:rPr lang="en-US" altLang="zh-CN" sz="2800" dirty="0">
                <a:latin typeface="Times New Roman" panose="02020603050405020304" pitchFamily="18" charset="0"/>
                <a:ea typeface="楷体_GB2312" pitchFamily="49" charset="-122"/>
              </a:rPr>
              <a:t>1</a:t>
            </a:r>
            <a:r>
              <a:rPr lang="zh-CN" altLang="en-US" sz="2800" dirty="0">
                <a:latin typeface="Times New Roman" panose="02020603050405020304" pitchFamily="18" charset="0"/>
                <a:ea typeface="楷体_GB2312" pitchFamily="49" charset="-122"/>
              </a:rPr>
              <a:t>、数据的访问控制问题</a:t>
            </a: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r>
              <a:rPr lang="en-US" altLang="zh-CN" sz="2800" dirty="0">
                <a:latin typeface="Times New Roman" panose="02020603050405020304" pitchFamily="18" charset="0"/>
                <a:ea typeface="楷体_GB2312" pitchFamily="49" charset="-122"/>
              </a:rPr>
              <a:t>2</a:t>
            </a:r>
            <a:r>
              <a:rPr lang="zh-CN" altLang="en-US" sz="2800" dirty="0">
                <a:latin typeface="Times New Roman" panose="02020603050405020304" pitchFamily="18" charset="0"/>
                <a:ea typeface="楷体_GB2312" pitchFamily="49" charset="-122"/>
              </a:rPr>
              <a:t>、数据保密性问题</a:t>
            </a: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r>
              <a:rPr lang="en-US" altLang="zh-CN" sz="2800" dirty="0">
                <a:latin typeface="Times New Roman" panose="02020603050405020304" pitchFamily="18" charset="0"/>
                <a:ea typeface="楷体_GB2312" pitchFamily="49" charset="-122"/>
              </a:rPr>
              <a:t>3</a:t>
            </a:r>
            <a:r>
              <a:rPr lang="zh-CN" altLang="en-US" sz="2800" dirty="0">
                <a:latin typeface="Times New Roman" panose="02020603050405020304" pitchFamily="18" charset="0"/>
                <a:ea typeface="楷体_GB2312" pitchFamily="49" charset="-122"/>
              </a:rPr>
              <a:t>、数据完整性问题</a:t>
            </a: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r>
              <a:rPr lang="zh-CN" altLang="en-US" sz="2800" dirty="0">
                <a:latin typeface="Times New Roman" panose="02020603050405020304" pitchFamily="18" charset="0"/>
                <a:ea typeface="楷体_GB2312" pitchFamily="49" charset="-122"/>
              </a:rPr>
              <a:t>云计算安全标准</a:t>
            </a: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endParaRPr lang="en-US" altLang="zh-CN" sz="2800" dirty="0">
              <a:latin typeface="Times New Roman" panose="02020603050405020304" pitchFamily="18" charset="0"/>
              <a:ea typeface="楷体_GB2312" pitchFamily="49" charset="-122"/>
            </a:endParaRPr>
          </a:p>
          <a:p>
            <a:pPr algn="just" eaLnBrk="1" hangingPunct="1">
              <a:lnSpc>
                <a:spcPct val="150000"/>
              </a:lnSpc>
              <a:buClr>
                <a:srgbClr val="FF0000"/>
              </a:buClr>
            </a:pPr>
            <a:r>
              <a:rPr lang="zh-CN" altLang="en-US" sz="2800" dirty="0">
                <a:latin typeface="Times New Roman" panose="02020603050405020304" pitchFamily="18" charset="0"/>
                <a:ea typeface="楷体_GB2312" pitchFamily="49" charset="-122"/>
              </a:rPr>
              <a:t>物联网信息安全标准</a:t>
            </a:r>
          </a:p>
        </p:txBody>
      </p:sp>
      <p:grpSp>
        <p:nvGrpSpPr>
          <p:cNvPr id="5" name="组合 4">
            <a:extLst>
              <a:ext uri="{FF2B5EF4-FFF2-40B4-BE49-F238E27FC236}">
                <a16:creationId xmlns:a16="http://schemas.microsoft.com/office/drawing/2014/main" id="{2182EC0C-EE36-49BC-BC81-902276E20605}"/>
              </a:ext>
            </a:extLst>
          </p:cNvPr>
          <p:cNvGrpSpPr/>
          <p:nvPr/>
        </p:nvGrpSpPr>
        <p:grpSpPr>
          <a:xfrm>
            <a:off x="199226" y="353544"/>
            <a:ext cx="5108269" cy="466490"/>
            <a:chOff x="199226" y="353544"/>
            <a:chExt cx="5108269" cy="466490"/>
          </a:xfrm>
        </p:grpSpPr>
        <p:sp>
          <p:nvSpPr>
            <p:cNvPr id="6" name="Freeform 5">
              <a:extLst>
                <a:ext uri="{FF2B5EF4-FFF2-40B4-BE49-F238E27FC236}">
                  <a16:creationId xmlns:a16="http://schemas.microsoft.com/office/drawing/2014/main" id="{0DE4865F-A629-4750-9DAF-DD5BABA2F0B9}"/>
                </a:ext>
              </a:extLst>
            </p:cNvPr>
            <p:cNvSpPr/>
            <p:nvPr/>
          </p:nvSpPr>
          <p:spPr bwMode="auto">
            <a:xfrm>
              <a:off x="202189" y="353544"/>
              <a:ext cx="196962"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7" name="Freeform 6">
              <a:extLst>
                <a:ext uri="{FF2B5EF4-FFF2-40B4-BE49-F238E27FC236}">
                  <a16:creationId xmlns:a16="http://schemas.microsoft.com/office/drawing/2014/main" id="{68C0099D-AB61-4C64-AB60-5500315F11EA}"/>
                </a:ext>
              </a:extLst>
            </p:cNvPr>
            <p:cNvSpPr/>
            <p:nvPr/>
          </p:nvSpPr>
          <p:spPr bwMode="auto">
            <a:xfrm>
              <a:off x="331028" y="483863"/>
              <a:ext cx="196962" cy="20140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8" name="Freeform 7">
              <a:extLst>
                <a:ext uri="{FF2B5EF4-FFF2-40B4-BE49-F238E27FC236}">
                  <a16:creationId xmlns:a16="http://schemas.microsoft.com/office/drawing/2014/main" id="{2CFD1A88-8C4E-410F-A185-0A8E34AA50B6}"/>
                </a:ext>
              </a:extLst>
            </p:cNvPr>
            <p:cNvSpPr/>
            <p:nvPr/>
          </p:nvSpPr>
          <p:spPr bwMode="auto">
            <a:xfrm>
              <a:off x="199226" y="620109"/>
              <a:ext cx="195480" cy="19992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4B0BE"/>
            </a:solidFill>
            <a:ln>
              <a:noFill/>
            </a:ln>
          </p:spPr>
          <p:txBody>
            <a:bodyPr vert="horz" wrap="square" lIns="68549" tIns="34274" rIns="68549" bIns="34274" numCol="1" anchor="t" anchorCtr="0" compatLnSpc="1"/>
            <a:lstStyle/>
            <a:p>
              <a:endParaRPr lang="zh-CN" altLang="en-US" sz="1350"/>
            </a:p>
          </p:txBody>
        </p:sp>
        <p:sp>
          <p:nvSpPr>
            <p:cNvPr id="9" name="TextBox 54">
              <a:extLst>
                <a:ext uri="{FF2B5EF4-FFF2-40B4-BE49-F238E27FC236}">
                  <a16:creationId xmlns:a16="http://schemas.microsoft.com/office/drawing/2014/main" id="{58FDFCF9-8E0B-47E6-9D8E-F6731F45D361}"/>
                </a:ext>
              </a:extLst>
            </p:cNvPr>
            <p:cNvSpPr txBox="1"/>
            <p:nvPr/>
          </p:nvSpPr>
          <p:spPr>
            <a:xfrm>
              <a:off x="615626" y="364150"/>
              <a:ext cx="4691869" cy="438549"/>
            </a:xfrm>
            <a:prstGeom prst="rect">
              <a:avLst/>
            </a:prstGeom>
            <a:noFill/>
          </p:spPr>
          <p:txBody>
            <a:bodyPr wrap="square" lIns="68549" tIns="34274" rIns="68549" bIns="34274"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6.5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云计算安全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wipe(up)">
                                      <p:cBhvr>
                                        <p:cTn id="7" dur="500"/>
                                        <p:tgtEl>
                                          <p:spTgt spid="3072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animEffect transition="in" filter="wipe(up)">
                                      <p:cBhvr>
                                        <p:cTn id="11" dur="500"/>
                                        <p:tgtEl>
                                          <p:spTgt spid="3072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animEffect transition="in" filter="wipe(up)">
                                      <p:cBhvr>
                                        <p:cTn id="15" dur="500"/>
                                        <p:tgtEl>
                                          <p:spTgt spid="3072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animEffect transition="in" filter="wipe(up)">
                                      <p:cBhvr>
                                        <p:cTn id="19" dur="500"/>
                                        <p:tgtEl>
                                          <p:spTgt spid="3072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0722">
                                            <p:txEl>
                                              <p:pRg st="5" end="5"/>
                                            </p:txEl>
                                          </p:spTgt>
                                        </p:tgtEl>
                                        <p:attrNameLst>
                                          <p:attrName>style.visibility</p:attrName>
                                        </p:attrNameLst>
                                      </p:cBhvr>
                                      <p:to>
                                        <p:strVal val="visible"/>
                                      </p:to>
                                    </p:set>
                                    <p:animEffect transition="in" filter="wipe(up)">
                                      <p:cBhvr>
                                        <p:cTn id="24" dur="500"/>
                                        <p:tgtEl>
                                          <p:spTgt spid="30722">
                                            <p:txEl>
                                              <p:pRg st="5" end="5"/>
                                            </p:txEl>
                                          </p:spTgt>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0722">
                                            <p:txEl>
                                              <p:pRg st="7" end="7"/>
                                            </p:txEl>
                                          </p:spTgt>
                                        </p:tgtEl>
                                        <p:attrNameLst>
                                          <p:attrName>style.visibility</p:attrName>
                                        </p:attrNameLst>
                                      </p:cBhvr>
                                      <p:to>
                                        <p:strVal val="visible"/>
                                      </p:to>
                                    </p:set>
                                    <p:animEffect transition="in" filter="wipe(up)">
                                      <p:cBhvr>
                                        <p:cTn id="28" dur="500"/>
                                        <p:tgtEl>
                                          <p:spTgt spid="307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Bluetooth</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3" name="文本框 2"/>
          <p:cNvSpPr txBox="1"/>
          <p:nvPr/>
        </p:nvSpPr>
        <p:spPr>
          <a:xfrm>
            <a:off x="904240" y="2137026"/>
            <a:ext cx="7414303" cy="3318894"/>
          </a:xfrm>
          <a:prstGeom prst="round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363538" algn="just"/>
            <a:r>
              <a:rPr lang="zh-CN" altLang="en-US" sz="2400" dirty="0">
                <a:solidFill>
                  <a:schemeClr val="tx1"/>
                </a:solidFill>
                <a:latin typeface="微软雅黑" panose="020B0503020204020204" pitchFamily="34" charset="-122"/>
                <a:ea typeface="微软雅黑" panose="020B0503020204020204" pitchFamily="34" charset="-122"/>
              </a:rPr>
              <a:t>链路层安全机制提供了</a:t>
            </a:r>
            <a:r>
              <a:rPr lang="zh-CN" altLang="en-US" sz="2400" dirty="0">
                <a:solidFill>
                  <a:srgbClr val="FF0000"/>
                </a:solidFill>
                <a:latin typeface="微软雅黑" panose="020B0503020204020204" pitchFamily="34" charset="-122"/>
                <a:ea typeface="微软雅黑" panose="020B0503020204020204" pitchFamily="34" charset="-122"/>
              </a:rPr>
              <a:t>多种</a:t>
            </a:r>
            <a:r>
              <a:rPr lang="zh-CN" altLang="en-US" sz="2400" dirty="0">
                <a:solidFill>
                  <a:schemeClr val="tx1"/>
                </a:solidFill>
                <a:latin typeface="微软雅黑" panose="020B0503020204020204" pitchFamily="34" charset="-122"/>
                <a:ea typeface="微软雅黑" panose="020B0503020204020204" pitchFamily="34" charset="-122"/>
              </a:rPr>
              <a:t>认证方案和一个</a:t>
            </a:r>
            <a:r>
              <a:rPr lang="zh-CN" altLang="en-US" sz="2400" dirty="0">
                <a:solidFill>
                  <a:srgbClr val="FF0000"/>
                </a:solidFill>
                <a:latin typeface="微软雅黑" panose="020B0503020204020204" pitchFamily="34" charset="-122"/>
                <a:ea typeface="微软雅黑" panose="020B0503020204020204" pitchFamily="34" charset="-122"/>
              </a:rPr>
              <a:t>灵活</a:t>
            </a:r>
            <a:r>
              <a:rPr lang="zh-CN" altLang="en-US" sz="2400" dirty="0">
                <a:solidFill>
                  <a:schemeClr val="tx1"/>
                </a:solidFill>
                <a:latin typeface="微软雅黑" panose="020B0503020204020204" pitchFamily="34" charset="-122"/>
                <a:ea typeface="微软雅黑" panose="020B0503020204020204" pitchFamily="34" charset="-122"/>
              </a:rPr>
              <a:t>的加密方案，即允许</a:t>
            </a:r>
            <a:r>
              <a:rPr lang="zh-CN" altLang="en-US" sz="2400" dirty="0">
                <a:solidFill>
                  <a:srgbClr val="FF0000"/>
                </a:solidFill>
                <a:latin typeface="微软雅黑" panose="020B0503020204020204" pitchFamily="34" charset="-122"/>
                <a:ea typeface="微软雅黑" panose="020B0503020204020204" pitchFamily="34" charset="-122"/>
              </a:rPr>
              <a:t>协商</a:t>
            </a:r>
            <a:r>
              <a:rPr lang="zh-CN" altLang="en-US" sz="2400" dirty="0">
                <a:solidFill>
                  <a:schemeClr val="tx1"/>
                </a:solidFill>
                <a:latin typeface="微软雅黑" panose="020B0503020204020204" pitchFamily="34" charset="-122"/>
                <a:ea typeface="微软雅黑" panose="020B0503020204020204" pitchFamily="34" charset="-122"/>
              </a:rPr>
              <a:t>密钥</a:t>
            </a:r>
            <a:r>
              <a:rPr lang="zh-CN" altLang="en-US" sz="2400" dirty="0">
                <a:solidFill>
                  <a:srgbClr val="FF0000"/>
                </a:solidFill>
                <a:latin typeface="微软雅黑" panose="020B0503020204020204" pitchFamily="34" charset="-122"/>
                <a:ea typeface="微软雅黑" panose="020B0503020204020204" pitchFamily="34" charset="-122"/>
              </a:rPr>
              <a:t>长度</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indent="363538" algn="just"/>
            <a:r>
              <a:rPr lang="zh-CN" altLang="en-US" sz="2400" dirty="0">
                <a:solidFill>
                  <a:schemeClr val="tx1"/>
                </a:solidFill>
                <a:latin typeface="微软雅黑" panose="020B0503020204020204" pitchFamily="34" charset="-122"/>
                <a:ea typeface="微软雅黑" panose="020B0503020204020204" pitchFamily="34" charset="-122"/>
              </a:rPr>
              <a:t>但链路级安全存在明显的</a:t>
            </a:r>
            <a:r>
              <a:rPr lang="zh-CN" altLang="en-US" sz="2400" dirty="0">
                <a:solidFill>
                  <a:srgbClr val="FF0000"/>
                </a:solidFill>
                <a:latin typeface="微软雅黑" panose="020B0503020204020204" pitchFamily="34" charset="-122"/>
                <a:ea typeface="微软雅黑" panose="020B0503020204020204" pitchFamily="34" charset="-122"/>
              </a:rPr>
              <a:t>不足</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gn="just">
              <a:buFont typeface="+mj-lt"/>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蓝牙的认证基于</a:t>
            </a:r>
            <a:r>
              <a:rPr lang="zh-CN" altLang="en-US" sz="2400" dirty="0">
                <a:solidFill>
                  <a:srgbClr val="FF0000"/>
                </a:solidFill>
                <a:latin typeface="微软雅黑" panose="020B0503020204020204" pitchFamily="34" charset="-122"/>
                <a:ea typeface="微软雅黑" panose="020B0503020204020204" pitchFamily="34" charset="-122"/>
              </a:rPr>
              <a:t>设备，</a:t>
            </a:r>
            <a:r>
              <a:rPr lang="zh-CN" altLang="en-US" sz="2400" dirty="0">
                <a:solidFill>
                  <a:schemeClr val="tx1"/>
                </a:solidFill>
                <a:latin typeface="微软雅黑" panose="020B0503020204020204" pitchFamily="34" charset="-122"/>
                <a:ea typeface="微软雅黑" panose="020B0503020204020204" pitchFamily="34" charset="-122"/>
              </a:rPr>
              <a:t>而不是用户；</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lgn="just">
              <a:buFont typeface="+mj-lt"/>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对</a:t>
            </a:r>
            <a:r>
              <a:rPr lang="zh-CN" altLang="en-US" sz="2400" dirty="0">
                <a:solidFill>
                  <a:srgbClr val="FF0000"/>
                </a:solidFill>
                <a:latin typeface="微软雅黑" panose="020B0503020204020204" pitchFamily="34" charset="-122"/>
                <a:ea typeface="微软雅黑" panose="020B0503020204020204" pitchFamily="34" charset="-122"/>
              </a:rPr>
              <a:t>服务</a:t>
            </a:r>
            <a:r>
              <a:rPr lang="zh-CN" altLang="en-US" sz="2400" dirty="0">
                <a:solidFill>
                  <a:schemeClr val="tx1"/>
                </a:solidFill>
                <a:latin typeface="微软雅黑" panose="020B0503020204020204" pitchFamily="34" charset="-122"/>
                <a:ea typeface="微软雅黑" panose="020B0503020204020204" pitchFamily="34" charset="-122"/>
              </a:rPr>
              <a:t>没有进行</a:t>
            </a:r>
            <a:r>
              <a:rPr lang="zh-CN" altLang="en-US" sz="2400" dirty="0">
                <a:solidFill>
                  <a:srgbClr val="FF0000"/>
                </a:solidFill>
                <a:latin typeface="微软雅黑" panose="020B0503020204020204" pitchFamily="34" charset="-122"/>
                <a:ea typeface="微软雅黑" panose="020B0503020204020204" pitchFamily="34" charset="-122"/>
              </a:rPr>
              <a:t>区分</a:t>
            </a:r>
            <a:r>
              <a:rPr lang="zh-CN" altLang="en-US" sz="2400" dirty="0">
                <a:solidFill>
                  <a:schemeClr val="tx1"/>
                </a:solidFill>
                <a:latin typeface="微软雅黑" panose="020B0503020204020204" pitchFamily="34" charset="-122"/>
                <a:ea typeface="微软雅黑" panose="020B0503020204020204" pitchFamily="34" charset="-122"/>
              </a:rPr>
              <a:t>，没有针对每个蓝牙设备的授权服务机制。</a:t>
            </a:r>
          </a:p>
        </p:txBody>
      </p:sp>
      <p:pic>
        <p:nvPicPr>
          <p:cNvPr id="7" name="内容占位符 7" descr="蓝牙.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614" y="5657427"/>
            <a:ext cx="1513540" cy="832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32758608"/>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up)">
                                      <p:cBhvr>
                                        <p:cTn id="20" dur="500"/>
                                        <p:tgtEl>
                                          <p:spTgt spid="3">
                                            <p:txEl>
                                              <p:pRg st="2" end="2"/>
                                            </p:txEl>
                                          </p:spTgt>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up)">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Bluetooth</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3" name="文本框 2"/>
          <p:cNvSpPr txBox="1"/>
          <p:nvPr/>
        </p:nvSpPr>
        <p:spPr>
          <a:xfrm>
            <a:off x="389965" y="2006550"/>
            <a:ext cx="8364070" cy="4649744"/>
          </a:xfrm>
          <a:prstGeom prst="roundRect">
            <a:avLst/>
          </a:prstGeom>
          <a:solidFill>
            <a:srgbClr val="49D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35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363538" algn="just">
              <a:lnSpc>
                <a:spcPct val="150000"/>
              </a:lnSpc>
            </a:pP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在蓝牙规范（</a:t>
            </a:r>
            <a:r>
              <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Volume 2, Specification of Bluetooth System</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）中，在链路级安全基础之上又提出了</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服务级</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安全的概念，这里蓝牙安全被分为</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三个模式</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无安全模式</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：蓝牙设备不采取任何安全措施</a:t>
            </a:r>
            <a:endPar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服务级安全模式</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：蓝牙设备在</a:t>
            </a:r>
            <a:r>
              <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L2CAP</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之上采取安全措施，对不同的</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应用服务</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提供灵活的</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接入控制</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endParaRPr>
          </a:p>
          <a:p>
            <a:pPr algn="just">
              <a:lnSpc>
                <a:spcPct val="150000"/>
              </a:lnSpc>
            </a:pP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rPr>
              <a:t>链路级安全模式</a:t>
            </a:r>
            <a:r>
              <a:rPr lang="zh-CN" altLang="en-US" sz="240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：蓝牙设备在建立连接之前开始安全过程。</a:t>
            </a:r>
          </a:p>
        </p:txBody>
      </p:sp>
    </p:spTree>
    <p:extLst>
      <p:ext uri="{BB962C8B-B14F-4D97-AF65-F5344CB8AC3E}">
        <p14:creationId xmlns:p14="http://schemas.microsoft.com/office/powerpoint/2010/main" val="3958908199"/>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ZigBee</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4" name="文本框 3"/>
          <p:cNvSpPr txBox="1"/>
          <p:nvPr/>
        </p:nvSpPr>
        <p:spPr>
          <a:xfrm>
            <a:off x="969919" y="1791396"/>
            <a:ext cx="7083335" cy="2553891"/>
          </a:xfrm>
          <a:prstGeom prst="roundRect">
            <a:avLst/>
          </a:prstGeom>
          <a:noFill/>
          <a:ln>
            <a:solidFill>
              <a:schemeClr val="accent4"/>
            </a:solidFill>
          </a:ln>
        </p:spPr>
        <p:txBody>
          <a:bodyPr wrap="square" rtlCol="0">
            <a:spAutoFit/>
          </a:bodyPr>
          <a:lstStyle>
            <a:defPPr>
              <a:defRPr lang="zh-CN"/>
            </a:defPPr>
            <a:lvl1pPr indent="355600" algn="just">
              <a:defRPr sz="2400">
                <a:latin typeface="+mn-ea"/>
              </a:defRPr>
            </a:lvl1pPr>
          </a:lstStyle>
          <a:p>
            <a:r>
              <a:rPr lang="en-US" altLang="zh-CN" dirty="0"/>
              <a:t>ZigBee</a:t>
            </a:r>
            <a:r>
              <a:rPr lang="zh-CN" altLang="en-US" dirty="0"/>
              <a:t>是</a:t>
            </a:r>
            <a:r>
              <a:rPr lang="en-US" altLang="zh-CN" dirty="0"/>
              <a:t>IEEE 802.</a:t>
            </a:r>
            <a:r>
              <a:rPr lang="en-US" altLang="zh-CN" dirty="0">
                <a:solidFill>
                  <a:srgbClr val="FF0000"/>
                </a:solidFill>
              </a:rPr>
              <a:t>15.4</a:t>
            </a:r>
            <a:r>
              <a:rPr lang="zh-CN" altLang="en-US" dirty="0"/>
              <a:t>协议的代名词，是一种</a:t>
            </a:r>
            <a:r>
              <a:rPr lang="zh-CN" altLang="en-US" dirty="0">
                <a:solidFill>
                  <a:srgbClr val="FF0000"/>
                </a:solidFill>
              </a:rPr>
              <a:t>短距离、低功耗</a:t>
            </a:r>
            <a:r>
              <a:rPr lang="zh-CN" altLang="en-US" dirty="0"/>
              <a:t>的无线通信技术。</a:t>
            </a:r>
            <a:endParaRPr lang="en-US" altLang="zh-CN" dirty="0"/>
          </a:p>
          <a:p>
            <a:r>
              <a:rPr lang="zh-CN" altLang="en-US" dirty="0"/>
              <a:t>这一名称来源于蜜蜂的八字舞，由于蜜蜂</a:t>
            </a:r>
            <a:r>
              <a:rPr lang="en-US" altLang="zh-CN" dirty="0"/>
              <a:t>(bee)</a:t>
            </a:r>
            <a:r>
              <a:rPr lang="zh-CN" altLang="en-US" dirty="0"/>
              <a:t>是靠飞翔和“嗡嗡”</a:t>
            </a:r>
            <a:r>
              <a:rPr lang="en-US" altLang="zh-CN" dirty="0"/>
              <a:t>(zig)</a:t>
            </a:r>
            <a:r>
              <a:rPr lang="zh-CN" altLang="en-US" dirty="0"/>
              <a:t>地抖动翅膀的“舞蹈”来与同伴传递花粉所在方位信息。</a:t>
            </a:r>
            <a:endParaRPr lang="en-US" altLang="zh-CN" dirty="0"/>
          </a:p>
          <a:p>
            <a:r>
              <a:rPr lang="zh-CN" altLang="en-US" dirty="0"/>
              <a:t>蜜蜂依靠这样的方式构成了群体中的通信网络。</a:t>
            </a:r>
          </a:p>
        </p:txBody>
      </p:sp>
      <p:pic>
        <p:nvPicPr>
          <p:cNvPr id="5122" name="Picture 2">
            <a:extLst>
              <a:ext uri="{FF2B5EF4-FFF2-40B4-BE49-F238E27FC236}">
                <a16:creationId xmlns:a16="http://schemas.microsoft.com/office/drawing/2014/main" id="{F7CDF309-0D0B-4F30-8CA4-AB18EF290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590" y="4458688"/>
            <a:ext cx="3559810" cy="239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10054"/>
      </p:ext>
    </p:extLst>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up)">
                                      <p:cBhvr>
                                        <p:cTn id="7" dur="500"/>
                                        <p:tgtEl>
                                          <p:spTgt spid="4">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up)">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up)">
                                      <p:cBhvr>
                                        <p:cTn id="16" dur="500"/>
                                        <p:tgtEl>
                                          <p:spTgt spid="4">
                                            <p:txEl>
                                              <p:pRg st="1" end="1"/>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up)">
                                      <p:cBhvr>
                                        <p:cTn id="20" dur="500"/>
                                        <p:tgtEl>
                                          <p:spTgt spid="4">
                                            <p:txEl>
                                              <p:pRg st="2" end="2"/>
                                            </p:txEl>
                                          </p:spTgt>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fade">
                                      <p:cBhvr>
                                        <p:cTn id="24" dur="1000"/>
                                        <p:tgtEl>
                                          <p:spTgt spid="5122"/>
                                        </p:tgtEl>
                                      </p:cBhvr>
                                    </p:animEffect>
                                    <p:anim calcmode="lin" valueType="num">
                                      <p:cBhvr>
                                        <p:cTn id="25" dur="1000" fill="hold"/>
                                        <p:tgtEl>
                                          <p:spTgt spid="5122"/>
                                        </p:tgtEl>
                                        <p:attrNameLst>
                                          <p:attrName>ppt_x</p:attrName>
                                        </p:attrNameLst>
                                      </p:cBhvr>
                                      <p:tavLst>
                                        <p:tav tm="0">
                                          <p:val>
                                            <p:strVal val="#ppt_x"/>
                                          </p:val>
                                        </p:tav>
                                        <p:tav tm="100000">
                                          <p:val>
                                            <p:strVal val="#ppt_x"/>
                                          </p:val>
                                        </p:tav>
                                      </p:tavLst>
                                    </p:anim>
                                    <p:anim calcmode="lin" valueType="num">
                                      <p:cBhvr>
                                        <p:cTn id="26"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69871" y="1260481"/>
            <a:ext cx="5349241" cy="530915"/>
          </a:xfrm>
          <a:prstGeom prst="rect">
            <a:avLst/>
          </a:prstGeom>
          <a:noFill/>
        </p:spPr>
        <p:txBody>
          <a:bodyPr wrap="square" lIns="68580" tIns="34290" rIns="68580" bIns="34290">
            <a:spAutoFit/>
          </a:bodyPr>
          <a:lstStyle/>
          <a:p>
            <a:pPr algn="ctr"/>
            <a:r>
              <a:rPr lang="en-US" altLang="zh-CN"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ZigBee</a:t>
            </a:r>
            <a:r>
              <a:rPr lang="zh-CN" alt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安全简介</a:t>
            </a:r>
          </a:p>
        </p:txBody>
      </p:sp>
      <p:sp>
        <p:nvSpPr>
          <p:cNvPr id="5" name="内容占位符 2">
            <a:extLst>
              <a:ext uri="{FF2B5EF4-FFF2-40B4-BE49-F238E27FC236}">
                <a16:creationId xmlns:a16="http://schemas.microsoft.com/office/drawing/2014/main" id="{37050038-A659-4031-87C8-11C18508D1A9}"/>
              </a:ext>
            </a:extLst>
          </p:cNvPr>
          <p:cNvSpPr txBox="1">
            <a:spLocks/>
          </p:cNvSpPr>
          <p:nvPr/>
        </p:nvSpPr>
        <p:spPr>
          <a:xfrm>
            <a:off x="1241078" y="2364092"/>
            <a:ext cx="6206202" cy="3540827"/>
          </a:xfrm>
          <a:prstGeom prst="roundRect">
            <a:avLst/>
          </a:prstGeom>
          <a:noFill/>
          <a:ln>
            <a:solidFill>
              <a:schemeClr val="accent4"/>
            </a:solidFill>
          </a:ln>
        </p:spPr>
        <p:txBody>
          <a:bodyPr wrap="square" rtlCol="0">
            <a:spAutoFit/>
          </a:bodyPr>
          <a:lstStyle>
            <a:defPPr>
              <a:defRPr lang="zh-CN"/>
            </a:defPPr>
            <a:lvl1pPr indent="355600" algn="just">
              <a:defRPr sz="2400">
                <a:latin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ZigBee</a:t>
            </a:r>
            <a:r>
              <a:rPr lang="zh-CN" altLang="en-US" dirty="0"/>
              <a:t>技术的主要特征：</a:t>
            </a:r>
            <a:endParaRPr lang="en-US" altLang="zh-CN" dirty="0"/>
          </a:p>
          <a:p>
            <a:pPr marL="1371600" lvl="2" indent="-457200">
              <a:buFont typeface="+mj-lt"/>
              <a:buAutoNum type="arabicPeriod"/>
            </a:pPr>
            <a:r>
              <a:rPr lang="zh-CN" altLang="en-US" sz="2400" dirty="0"/>
              <a:t>功耗低</a:t>
            </a:r>
            <a:endParaRPr lang="en-US" altLang="zh-CN" sz="2400" dirty="0"/>
          </a:p>
          <a:p>
            <a:pPr marL="1371600" lvl="2" indent="-457200">
              <a:buFont typeface="+mj-lt"/>
              <a:buAutoNum type="arabicPeriod"/>
            </a:pPr>
            <a:r>
              <a:rPr lang="zh-CN" altLang="en-US" sz="2400" dirty="0"/>
              <a:t>成本低</a:t>
            </a:r>
            <a:endParaRPr lang="en-US" altLang="zh-CN" sz="2400" dirty="0"/>
          </a:p>
          <a:p>
            <a:pPr marL="1371600" lvl="2" indent="-457200">
              <a:buFont typeface="+mj-lt"/>
              <a:buAutoNum type="arabicPeriod"/>
            </a:pPr>
            <a:r>
              <a:rPr lang="zh-CN" altLang="en-US" sz="2400" dirty="0"/>
              <a:t>较小传输范围</a:t>
            </a:r>
            <a:endParaRPr lang="en-US" altLang="zh-CN" sz="2400" dirty="0"/>
          </a:p>
          <a:p>
            <a:pPr marL="1371600" lvl="2" indent="-457200">
              <a:buFont typeface="+mj-lt"/>
              <a:buAutoNum type="arabicPeriod"/>
            </a:pPr>
            <a:r>
              <a:rPr lang="zh-CN" altLang="en-US" sz="2400" dirty="0"/>
              <a:t>时延短</a:t>
            </a:r>
            <a:endParaRPr lang="en-US" altLang="zh-CN" sz="2400" dirty="0"/>
          </a:p>
          <a:p>
            <a:pPr marL="1371600" lvl="2" indent="-457200">
              <a:buFont typeface="+mj-lt"/>
              <a:buAutoNum type="arabicPeriod"/>
            </a:pPr>
            <a:r>
              <a:rPr lang="zh-CN" altLang="en-US" sz="2400" dirty="0"/>
              <a:t>网络容量大</a:t>
            </a:r>
            <a:endParaRPr lang="en-US" altLang="zh-CN" sz="2400" dirty="0"/>
          </a:p>
          <a:p>
            <a:pPr marL="1371600" lvl="2" indent="-457200">
              <a:buFont typeface="+mj-lt"/>
              <a:buAutoNum type="arabicPeriod"/>
            </a:pPr>
            <a:r>
              <a:rPr lang="zh-CN" altLang="en-US" sz="2400" dirty="0"/>
              <a:t>数据传输时的可靠性高</a:t>
            </a:r>
            <a:endParaRPr lang="en-US" altLang="zh-CN" sz="2400" dirty="0"/>
          </a:p>
          <a:p>
            <a:pPr marL="1371600" lvl="2" indent="-457200">
              <a:buFont typeface="+mj-lt"/>
              <a:buAutoNum type="arabicPeriod"/>
            </a:pPr>
            <a:r>
              <a:rPr lang="zh-CN" altLang="en-US" sz="2400" dirty="0"/>
              <a:t>安全性好</a:t>
            </a:r>
            <a:endParaRPr lang="en-US" altLang="zh-CN" sz="2400" dirty="0"/>
          </a:p>
        </p:txBody>
      </p:sp>
    </p:spTree>
    <p:extLst>
      <p:ext uri="{BB962C8B-B14F-4D97-AF65-F5344CB8AC3E}">
        <p14:creationId xmlns:p14="http://schemas.microsoft.com/office/powerpoint/2010/main" val="306078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up)">
                                      <p:cBhvr>
                                        <p:cTn id="7" dur="500"/>
                                        <p:tgtEl>
                                          <p:spTgt spid="5">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up)">
                                      <p:cBhvr>
                                        <p:cTn id="15" dur="500"/>
                                        <p:tgtEl>
                                          <p:spTgt spid="5">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up)">
                                      <p:cBhvr>
                                        <p:cTn id="19" dur="500"/>
                                        <p:tgtEl>
                                          <p:spTgt spid="5">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up)">
                                      <p:cBhvr>
                                        <p:cTn id="23" dur="500"/>
                                        <p:tgtEl>
                                          <p:spTgt spid="5">
                                            <p:txEl>
                                              <p:pRg st="3" end="3"/>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up)">
                                      <p:cBhvr>
                                        <p:cTn id="31" dur="500"/>
                                        <p:tgtEl>
                                          <p:spTgt spid="5">
                                            <p:txEl>
                                              <p:pRg st="5" end="5"/>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up)">
                                      <p:cBhvr>
                                        <p:cTn id="35" dur="500"/>
                                        <p:tgtEl>
                                          <p:spTgt spid="5">
                                            <p:txEl>
                                              <p:pRg st="6" end="6"/>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up)">
                                      <p:cBhvr>
                                        <p:cTn id="3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10486</TotalTime>
  <Words>3667</Words>
  <Application>Microsoft Office PowerPoint</Application>
  <PresentationFormat>全屏显示(4:3)</PresentationFormat>
  <Paragraphs>296</Paragraphs>
  <Slides>58</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3" baseType="lpstr">
      <vt:lpstr>Arial Unicode MS</vt:lpstr>
      <vt:lpstr>黑体</vt:lpstr>
      <vt:lpstr>华文楷体</vt:lpstr>
      <vt:lpstr>华文新魏</vt:lpstr>
      <vt:lpstr>楷体</vt:lpstr>
      <vt:lpstr>楷体_GB2312</vt:lpstr>
      <vt:lpstr>宋体</vt:lpstr>
      <vt:lpstr>微软雅黑</vt:lpstr>
      <vt:lpstr>Arial</vt:lpstr>
      <vt:lpstr>Calibri</vt:lpstr>
      <vt:lpstr>Calibri Light</vt:lpstr>
      <vt:lpstr>Times New Roman</vt:lpstr>
      <vt:lpstr>Wingdings</vt:lpstr>
      <vt:lpstr>第一PPT，www.1ppt.com</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云计算----是未来的发展趋势！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07述职报告</dc:title>
  <dc:creator>user</dc:creator>
  <cp:lastModifiedBy>Pan Fei</cp:lastModifiedBy>
  <cp:revision>218</cp:revision>
  <dcterms:created xsi:type="dcterms:W3CDTF">2016-06-01T05:10:00Z</dcterms:created>
  <dcterms:modified xsi:type="dcterms:W3CDTF">2020-05-24T23:58:01Z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